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257" r:id="rId2"/>
    <p:sldId id="258" r:id="rId3"/>
    <p:sldId id="281" r:id="rId4"/>
    <p:sldId id="391" r:id="rId5"/>
    <p:sldId id="314" r:id="rId6"/>
    <p:sldId id="302" r:id="rId7"/>
    <p:sldId id="377" r:id="rId8"/>
    <p:sldId id="324" r:id="rId9"/>
    <p:sldId id="329" r:id="rId10"/>
    <p:sldId id="330" r:id="rId11"/>
    <p:sldId id="331" r:id="rId12"/>
    <p:sldId id="334" r:id="rId13"/>
    <p:sldId id="380" r:id="rId14"/>
    <p:sldId id="336" r:id="rId15"/>
    <p:sldId id="389" r:id="rId16"/>
    <p:sldId id="337" r:id="rId17"/>
    <p:sldId id="383" r:id="rId18"/>
    <p:sldId id="338" r:id="rId19"/>
    <p:sldId id="339" r:id="rId20"/>
    <p:sldId id="390" r:id="rId21"/>
    <p:sldId id="340" r:id="rId22"/>
    <p:sldId id="399" r:id="rId23"/>
    <p:sldId id="404" r:id="rId24"/>
    <p:sldId id="392" r:id="rId25"/>
    <p:sldId id="341" r:id="rId26"/>
    <p:sldId id="393" r:id="rId27"/>
    <p:sldId id="342" r:id="rId28"/>
    <p:sldId id="344" r:id="rId29"/>
    <p:sldId id="343" r:id="rId30"/>
    <p:sldId id="345" r:id="rId31"/>
    <p:sldId id="346" r:id="rId32"/>
    <p:sldId id="347" r:id="rId33"/>
    <p:sldId id="348" r:id="rId34"/>
    <p:sldId id="349" r:id="rId35"/>
    <p:sldId id="350" r:id="rId36"/>
    <p:sldId id="405" r:id="rId37"/>
    <p:sldId id="406" r:id="rId38"/>
    <p:sldId id="407" r:id="rId39"/>
    <p:sldId id="408" r:id="rId40"/>
    <p:sldId id="411" r:id="rId41"/>
    <p:sldId id="352" r:id="rId42"/>
    <p:sldId id="353" r:id="rId43"/>
    <p:sldId id="395" r:id="rId44"/>
    <p:sldId id="384" r:id="rId45"/>
    <p:sldId id="385" r:id="rId46"/>
    <p:sldId id="386" r:id="rId47"/>
    <p:sldId id="387" r:id="rId48"/>
    <p:sldId id="388" r:id="rId49"/>
    <p:sldId id="378" r:id="rId50"/>
    <p:sldId id="403" r:id="rId51"/>
    <p:sldId id="401" r:id="rId52"/>
    <p:sldId id="400" r:id="rId53"/>
    <p:sldId id="394" r:id="rId54"/>
    <p:sldId id="357" r:id="rId55"/>
    <p:sldId id="358" r:id="rId56"/>
    <p:sldId id="359" r:id="rId57"/>
    <p:sldId id="360" r:id="rId58"/>
    <p:sldId id="361" r:id="rId59"/>
    <p:sldId id="410" r:id="rId60"/>
    <p:sldId id="363" r:id="rId61"/>
    <p:sldId id="362" r:id="rId62"/>
    <p:sldId id="368" r:id="rId63"/>
    <p:sldId id="369" r:id="rId64"/>
    <p:sldId id="365" r:id="rId65"/>
    <p:sldId id="366" r:id="rId66"/>
    <p:sldId id="397" r:id="rId67"/>
    <p:sldId id="376" r:id="rId68"/>
    <p:sldId id="396" r:id="rId69"/>
    <p:sldId id="321" r:id="rId70"/>
    <p:sldId id="370" r:id="rId71"/>
    <p:sldId id="371" r:id="rId72"/>
    <p:sldId id="320" r:id="rId73"/>
    <p:sldId id="372" r:id="rId74"/>
    <p:sldId id="373" r:id="rId75"/>
    <p:sldId id="308" r:id="rId76"/>
    <p:sldId id="304" r:id="rId77"/>
    <p:sldId id="307" r:id="rId78"/>
    <p:sldId id="374" r:id="rId79"/>
    <p:sldId id="375" r:id="rId80"/>
    <p:sldId id="398" r:id="rId81"/>
    <p:sldId id="412"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75B2"/>
    <a:srgbClr val="B9E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82" autoAdjust="0"/>
    <p:restoredTop sz="94660"/>
  </p:normalViewPr>
  <p:slideViewPr>
    <p:cSldViewPr snapToGrid="0">
      <p:cViewPr>
        <p:scale>
          <a:sx n="66" d="100"/>
          <a:sy n="66" d="100"/>
        </p:scale>
        <p:origin x="660"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83B2-AE93-4EC6-87F4-1BDB76A1AE9E}" type="datetimeFigureOut">
              <a:rPr lang="zh-CN" altLang="en-US" smtClean="0"/>
              <a:t>2017/6/15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D578F-50BE-4AE9-BB3C-8D12F8E6EF66}" type="slidenum">
              <a:rPr lang="zh-CN" altLang="en-US" smtClean="0"/>
              <a:t>‹#›</a:t>
            </a:fld>
            <a:endParaRPr lang="zh-CN" altLang="en-US"/>
          </a:p>
        </p:txBody>
      </p:sp>
    </p:spTree>
    <p:extLst>
      <p:ext uri="{BB962C8B-B14F-4D97-AF65-F5344CB8AC3E}">
        <p14:creationId xmlns:p14="http://schemas.microsoft.com/office/powerpoint/2010/main" val="72015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D578F-50BE-4AE9-BB3C-8D12F8E6EF66}" type="slidenum">
              <a:rPr lang="zh-CN" altLang="en-US" smtClean="0"/>
              <a:t>5</a:t>
            </a:fld>
            <a:endParaRPr lang="zh-CN" altLang="en-US"/>
          </a:p>
        </p:txBody>
      </p:sp>
    </p:spTree>
    <p:extLst>
      <p:ext uri="{BB962C8B-B14F-4D97-AF65-F5344CB8AC3E}">
        <p14:creationId xmlns:p14="http://schemas.microsoft.com/office/powerpoint/2010/main" val="346526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为减少程序对对数据库的依赖，把数据库相关放在</a:t>
            </a:r>
            <a:r>
              <a:rPr lang="en-US" altLang="zh-CN" dirty="0" err="1"/>
              <a:t>db</a:t>
            </a:r>
            <a:r>
              <a:rPr lang="zh-CN" altLang="en-US" dirty="0"/>
              <a:t>包，便于修改。内部的</a:t>
            </a:r>
            <a:r>
              <a:rPr lang="en-US" altLang="zh-CN" dirty="0"/>
              <a:t>SQLite</a:t>
            </a:r>
            <a:r>
              <a:rPr lang="zh-CN" altLang="en-US" dirty="0"/>
              <a:t>，在增删改查时把会话数据放在</a:t>
            </a:r>
            <a:r>
              <a:rPr lang="en-US" altLang="zh-CN" dirty="0"/>
              <a:t>Show</a:t>
            </a:r>
            <a:r>
              <a:rPr lang="zh-CN" altLang="en-US" dirty="0"/>
              <a:t>实体中，调用</a:t>
            </a:r>
            <a:r>
              <a:rPr lang="en-US" altLang="zh-CN" dirty="0"/>
              <a:t>Local</a:t>
            </a:r>
            <a:r>
              <a:rPr lang="zh-CN" altLang="en-US" dirty="0"/>
              <a:t>中的方法，给</a:t>
            </a:r>
            <a:r>
              <a:rPr lang="en-US" altLang="zh-CN" dirty="0"/>
              <a:t>local</a:t>
            </a:r>
            <a:r>
              <a:rPr lang="zh-CN" altLang="en-US" dirty="0"/>
              <a:t>对象，使得可以通过对对象进行解析达到增删改查的目的。若以后修改数据库，只需要修改</a:t>
            </a:r>
            <a:r>
              <a:rPr lang="en-US" altLang="zh-CN" dirty="0"/>
              <a:t>local</a:t>
            </a:r>
            <a:r>
              <a:rPr lang="zh-CN" altLang="en-US" dirty="0"/>
              <a:t>方法，不用修改函数内容。</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23</a:t>
            </a:fld>
            <a:endParaRPr lang="zh-CN" altLang="en-US"/>
          </a:p>
        </p:txBody>
      </p:sp>
    </p:spTree>
    <p:extLst>
      <p:ext uri="{BB962C8B-B14F-4D97-AF65-F5344CB8AC3E}">
        <p14:creationId xmlns:p14="http://schemas.microsoft.com/office/powerpoint/2010/main" val="62206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根据职能分包</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35</a:t>
            </a:fld>
            <a:endParaRPr lang="zh-CN" altLang="en-US"/>
          </a:p>
        </p:txBody>
      </p:sp>
    </p:spTree>
    <p:extLst>
      <p:ext uri="{BB962C8B-B14F-4D97-AF65-F5344CB8AC3E}">
        <p14:creationId xmlns:p14="http://schemas.microsoft.com/office/powerpoint/2010/main" val="287686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D578F-50BE-4AE9-BB3C-8D12F8E6EF66}" type="slidenum">
              <a:rPr lang="zh-CN" altLang="en-US" smtClean="0"/>
              <a:t>36</a:t>
            </a:fld>
            <a:endParaRPr lang="zh-CN" altLang="en-US"/>
          </a:p>
        </p:txBody>
      </p:sp>
    </p:spTree>
    <p:extLst>
      <p:ext uri="{BB962C8B-B14F-4D97-AF65-F5344CB8AC3E}">
        <p14:creationId xmlns:p14="http://schemas.microsoft.com/office/powerpoint/2010/main" val="88705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对程序进行保护，防止出现意外中断。</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50</a:t>
            </a:fld>
            <a:endParaRPr lang="zh-CN" altLang="en-US"/>
          </a:p>
        </p:txBody>
      </p:sp>
    </p:spTree>
    <p:extLst>
      <p:ext uri="{BB962C8B-B14F-4D97-AF65-F5344CB8AC3E}">
        <p14:creationId xmlns:p14="http://schemas.microsoft.com/office/powerpoint/2010/main" val="114313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a:t>
            </a:r>
            <a:r>
              <a:rPr lang="en-US" altLang="zh-CN" dirty="0"/>
              <a:t>4.4</a:t>
            </a:r>
            <a:r>
              <a:rPr lang="zh-CN" altLang="en-US" dirty="0"/>
              <a:t>做的，现在已进行到</a:t>
            </a:r>
            <a:r>
              <a:rPr lang="en-US" altLang="zh-CN" dirty="0"/>
              <a:t>6.0</a:t>
            </a:r>
            <a:r>
              <a:rPr lang="zh-CN" altLang="en-US" dirty="0"/>
              <a:t>，不同手机对权限的要求不同</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51</a:t>
            </a:fld>
            <a:endParaRPr lang="zh-CN" altLang="en-US"/>
          </a:p>
        </p:txBody>
      </p:sp>
    </p:spTree>
    <p:extLst>
      <p:ext uri="{BB962C8B-B14F-4D97-AF65-F5344CB8AC3E}">
        <p14:creationId xmlns:p14="http://schemas.microsoft.com/office/powerpoint/2010/main" val="293698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任务的派发也是两两一对，便于相互督促，及时提交。</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73</a:t>
            </a:fld>
            <a:endParaRPr lang="zh-CN" altLang="en-US"/>
          </a:p>
        </p:txBody>
      </p:sp>
    </p:spTree>
    <p:extLst>
      <p:ext uri="{BB962C8B-B14F-4D97-AF65-F5344CB8AC3E}">
        <p14:creationId xmlns:p14="http://schemas.microsoft.com/office/powerpoint/2010/main" val="341008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每周两次</a:t>
            </a:r>
          </a:p>
        </p:txBody>
      </p:sp>
      <p:sp>
        <p:nvSpPr>
          <p:cNvPr id="4" name="灯片编号占位符 3"/>
          <p:cNvSpPr>
            <a:spLocks noGrp="1"/>
          </p:cNvSpPr>
          <p:nvPr>
            <p:ph type="sldNum" sz="quarter" idx="10"/>
          </p:nvPr>
        </p:nvSpPr>
        <p:spPr/>
        <p:txBody>
          <a:bodyPr/>
          <a:lstStyle/>
          <a:p>
            <a:fld id="{6BAD578F-50BE-4AE9-BB3C-8D12F8E6EF66}" type="slidenum">
              <a:rPr lang="zh-CN" altLang="en-US" smtClean="0"/>
              <a:t>74</a:t>
            </a:fld>
            <a:endParaRPr lang="zh-CN" altLang="en-US"/>
          </a:p>
        </p:txBody>
      </p:sp>
    </p:spTree>
    <p:extLst>
      <p:ext uri="{BB962C8B-B14F-4D97-AF65-F5344CB8AC3E}">
        <p14:creationId xmlns:p14="http://schemas.microsoft.com/office/powerpoint/2010/main" val="67106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EAF477-30F1-41E6-9FE7-9D9D88752572}" type="datetimeFigureOut">
              <a:rPr lang="zh-CN" altLang="en-US" smtClean="0"/>
              <a:t>2017/6/15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BB9E0B-861B-4A2D-B4C2-D7D3F5C7778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AF477-30F1-41E6-9FE7-9D9D88752572}" type="datetimeFigureOut">
              <a:rPr lang="zh-CN" altLang="en-US" smtClean="0"/>
              <a:t>2017/6/15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BB9E0B-861B-4A2D-B4C2-D7D3F5C777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KPI.docx"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35270;&#39057;/&#27880;&#20876;.avi"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35270;&#39057;/&#25913;&#23494;.avi" TargetMode="External"/><Relationship Id="rId5" Type="http://schemas.openxmlformats.org/officeDocument/2006/relationships/hyperlink" Target="&#35270;&#39057;/&#21457;&#20449;&#24687;.avi" TargetMode="External"/><Relationship Id="rId4" Type="http://schemas.openxmlformats.org/officeDocument/2006/relationships/hyperlink" Target="&#35270;&#39057;/&#22909;&#21451;&#21450;&#32676;&#32842;.av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24320;&#21457;&#35268;&#33539;.docx"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36136;&#37327;&#20445;&#35777;&#25991;&#26723;_&#23544;&#33609;&#24515;.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hyperlink" Target="&#23544;&#33609;&#24515;(&#32769;&#20154;&#31471;)-&#23433;&#20840;&#27979;&#35797;-Android.pdf"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20860;&#23481;&#24615;&#27979;&#3579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hyperlink" Target="&#32570;&#38519;&#31649;&#29702;&#25991;&#26723;.docx"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leangoo.com/kanban/board/go/1426509"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hyperlink" Target="DOD.docx"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hyperlink" Target="https://www.leangoo.com/kanban/board/go/1433726"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jpe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2826" b="8267"/>
          <a:stretch>
            <a:fillRect/>
          </a:stretch>
        </p:blipFill>
        <p:spPr>
          <a:xfrm>
            <a:off x="0" y="0"/>
            <a:ext cx="12192000" cy="6858000"/>
          </a:xfrm>
          <a:prstGeom prst="rect">
            <a:avLst/>
          </a:prstGeom>
        </p:spPr>
      </p:pic>
      <p:sp>
        <p:nvSpPr>
          <p:cNvPr id="23" name="矩形 22"/>
          <p:cNvSpPr/>
          <p:nvPr/>
        </p:nvSpPr>
        <p:spPr>
          <a:xfrm>
            <a:off x="1188720" y="2560320"/>
            <a:ext cx="7179564" cy="1417320"/>
          </a:xfrm>
          <a:prstGeom prst="rect">
            <a:avLst/>
          </a:prstGeom>
          <a:solidFill>
            <a:srgbClr val="27B1DC">
              <a:alpha val="85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6461760" y="3976053"/>
            <a:ext cx="1906524" cy="617220"/>
          </a:xfrm>
          <a:custGeom>
            <a:avLst/>
            <a:gdLst>
              <a:gd name="connsiteX0" fmla="*/ 0 w 1060704"/>
              <a:gd name="connsiteY0" fmla="*/ 491490 h 491490"/>
              <a:gd name="connsiteX1" fmla="*/ 530352 w 1060704"/>
              <a:gd name="connsiteY1" fmla="*/ 0 h 491490"/>
              <a:gd name="connsiteX2" fmla="*/ 1060704 w 1060704"/>
              <a:gd name="connsiteY2" fmla="*/ 491490 h 491490"/>
              <a:gd name="connsiteX3" fmla="*/ 0 w 1060704"/>
              <a:gd name="connsiteY3" fmla="*/ 491490 h 491490"/>
              <a:gd name="connsiteX0-1" fmla="*/ 0 w 1060704"/>
              <a:gd name="connsiteY0-2" fmla="*/ 514350 h 514350"/>
              <a:gd name="connsiteX1-3" fmla="*/ 416052 w 1060704"/>
              <a:gd name="connsiteY1-4" fmla="*/ 0 h 514350"/>
              <a:gd name="connsiteX2-5" fmla="*/ 1060704 w 1060704"/>
              <a:gd name="connsiteY2-6" fmla="*/ 514350 h 514350"/>
              <a:gd name="connsiteX3-7" fmla="*/ 0 w 1060704"/>
              <a:gd name="connsiteY3-8" fmla="*/ 514350 h 514350"/>
              <a:gd name="connsiteX0-9" fmla="*/ 0 w 877824"/>
              <a:gd name="connsiteY0-10" fmla="*/ 617220 h 617220"/>
              <a:gd name="connsiteX1-11" fmla="*/ 233172 w 877824"/>
              <a:gd name="connsiteY1-12" fmla="*/ 0 h 617220"/>
              <a:gd name="connsiteX2-13" fmla="*/ 877824 w 877824"/>
              <a:gd name="connsiteY2-14" fmla="*/ 514350 h 617220"/>
              <a:gd name="connsiteX3-15" fmla="*/ 0 w 877824"/>
              <a:gd name="connsiteY3-16" fmla="*/ 617220 h 617220"/>
              <a:gd name="connsiteX0-17" fmla="*/ 0 w 1906524"/>
              <a:gd name="connsiteY0-18" fmla="*/ 617220 h 617220"/>
              <a:gd name="connsiteX1-19" fmla="*/ 233172 w 1906524"/>
              <a:gd name="connsiteY1-20" fmla="*/ 0 h 617220"/>
              <a:gd name="connsiteX2-21" fmla="*/ 1906524 w 1906524"/>
              <a:gd name="connsiteY2-22" fmla="*/ 0 h 617220"/>
              <a:gd name="connsiteX3-23" fmla="*/ 0 w 1906524"/>
              <a:gd name="connsiteY3-24" fmla="*/ 617220 h 617220"/>
            </a:gdLst>
            <a:ahLst/>
            <a:cxnLst>
              <a:cxn ang="0">
                <a:pos x="connsiteX0-1" y="connsiteY0-2"/>
              </a:cxn>
              <a:cxn ang="0">
                <a:pos x="connsiteX1-3" y="connsiteY1-4"/>
              </a:cxn>
              <a:cxn ang="0">
                <a:pos x="connsiteX2-5" y="connsiteY2-6"/>
              </a:cxn>
              <a:cxn ang="0">
                <a:pos x="connsiteX3-7" y="connsiteY3-8"/>
              </a:cxn>
            </a:cxnLst>
            <a:rect l="l" t="t" r="r" b="b"/>
            <a:pathLst>
              <a:path w="1906524" h="617220">
                <a:moveTo>
                  <a:pt x="0" y="617220"/>
                </a:moveTo>
                <a:lnTo>
                  <a:pt x="233172" y="0"/>
                </a:lnTo>
                <a:lnTo>
                  <a:pt x="1906524" y="0"/>
                </a:lnTo>
                <a:lnTo>
                  <a:pt x="0" y="617220"/>
                </a:lnTo>
                <a:close/>
              </a:path>
            </a:pathLst>
          </a:custGeom>
          <a:solidFill>
            <a:srgbClr val="266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1188720" y="2011680"/>
            <a:ext cx="525780" cy="548640"/>
          </a:xfrm>
          <a:custGeom>
            <a:avLst/>
            <a:gdLst>
              <a:gd name="connsiteX0" fmla="*/ 0 w 480060"/>
              <a:gd name="connsiteY0" fmla="*/ 560070 h 560070"/>
              <a:gd name="connsiteX1" fmla="*/ 240030 w 480060"/>
              <a:gd name="connsiteY1" fmla="*/ 0 h 560070"/>
              <a:gd name="connsiteX2" fmla="*/ 480060 w 480060"/>
              <a:gd name="connsiteY2" fmla="*/ 560070 h 560070"/>
              <a:gd name="connsiteX3" fmla="*/ 0 w 480060"/>
              <a:gd name="connsiteY3" fmla="*/ 560070 h 560070"/>
              <a:gd name="connsiteX0-1" fmla="*/ 0 w 525780"/>
              <a:gd name="connsiteY0-2" fmla="*/ 537210 h 537210"/>
              <a:gd name="connsiteX1-3" fmla="*/ 525780 w 525780"/>
              <a:gd name="connsiteY1-4" fmla="*/ 0 h 537210"/>
              <a:gd name="connsiteX2-5" fmla="*/ 480060 w 525780"/>
              <a:gd name="connsiteY2-6" fmla="*/ 537210 h 537210"/>
              <a:gd name="connsiteX3-7" fmla="*/ 0 w 525780"/>
              <a:gd name="connsiteY3-8" fmla="*/ 537210 h 537210"/>
              <a:gd name="connsiteX0-9" fmla="*/ 0 w 525780"/>
              <a:gd name="connsiteY0-10" fmla="*/ 537210 h 548640"/>
              <a:gd name="connsiteX1-11" fmla="*/ 525780 w 525780"/>
              <a:gd name="connsiteY1-12" fmla="*/ 0 h 548640"/>
              <a:gd name="connsiteX2-13" fmla="*/ 434340 w 525780"/>
              <a:gd name="connsiteY2-14" fmla="*/ 548640 h 548640"/>
              <a:gd name="connsiteX3-15" fmla="*/ 0 w 525780"/>
              <a:gd name="connsiteY3-16" fmla="*/ 537210 h 548640"/>
              <a:gd name="connsiteX0-17" fmla="*/ 0 w 525780"/>
              <a:gd name="connsiteY0-18" fmla="*/ 537210 h 560070"/>
              <a:gd name="connsiteX1-19" fmla="*/ 525780 w 525780"/>
              <a:gd name="connsiteY1-20" fmla="*/ 0 h 560070"/>
              <a:gd name="connsiteX2-21" fmla="*/ 377190 w 525780"/>
              <a:gd name="connsiteY2-22" fmla="*/ 560070 h 560070"/>
              <a:gd name="connsiteX3-23" fmla="*/ 0 w 525780"/>
              <a:gd name="connsiteY3-24" fmla="*/ 537210 h 560070"/>
              <a:gd name="connsiteX0-25" fmla="*/ 0 w 525780"/>
              <a:gd name="connsiteY0-26" fmla="*/ 537210 h 537210"/>
              <a:gd name="connsiteX1-27" fmla="*/ 525780 w 525780"/>
              <a:gd name="connsiteY1-28" fmla="*/ 0 h 537210"/>
              <a:gd name="connsiteX2-29" fmla="*/ 365760 w 525780"/>
              <a:gd name="connsiteY2-30" fmla="*/ 537210 h 537210"/>
              <a:gd name="connsiteX3-31" fmla="*/ 0 w 525780"/>
              <a:gd name="connsiteY3-32" fmla="*/ 537210 h 537210"/>
              <a:gd name="connsiteX0-33" fmla="*/ 0 w 525780"/>
              <a:gd name="connsiteY0-34" fmla="*/ 537210 h 537210"/>
              <a:gd name="connsiteX1-35" fmla="*/ 525780 w 525780"/>
              <a:gd name="connsiteY1-36" fmla="*/ 0 h 537210"/>
              <a:gd name="connsiteX2-37" fmla="*/ 331470 w 525780"/>
              <a:gd name="connsiteY2-38" fmla="*/ 537210 h 537210"/>
              <a:gd name="connsiteX3-39" fmla="*/ 0 w 525780"/>
              <a:gd name="connsiteY3-40" fmla="*/ 537210 h 537210"/>
              <a:gd name="connsiteX0-41" fmla="*/ 0 w 525780"/>
              <a:gd name="connsiteY0-42" fmla="*/ 537210 h 537210"/>
              <a:gd name="connsiteX1-43" fmla="*/ 525780 w 525780"/>
              <a:gd name="connsiteY1-44" fmla="*/ 0 h 537210"/>
              <a:gd name="connsiteX2-45" fmla="*/ 365760 w 525780"/>
              <a:gd name="connsiteY2-46" fmla="*/ 537210 h 537210"/>
              <a:gd name="connsiteX3-47" fmla="*/ 0 w 525780"/>
              <a:gd name="connsiteY3-48" fmla="*/ 537210 h 537210"/>
              <a:gd name="connsiteX0-49" fmla="*/ 0 w 525780"/>
              <a:gd name="connsiteY0-50" fmla="*/ 537210 h 537210"/>
              <a:gd name="connsiteX1-51" fmla="*/ 525780 w 525780"/>
              <a:gd name="connsiteY1-52" fmla="*/ 0 h 537210"/>
              <a:gd name="connsiteX2-53" fmla="*/ 413558 w 525780"/>
              <a:gd name="connsiteY2-54" fmla="*/ 537210 h 537210"/>
              <a:gd name="connsiteX3-55" fmla="*/ 0 w 525780"/>
              <a:gd name="connsiteY3-56" fmla="*/ 537210 h 537210"/>
              <a:gd name="connsiteX0-57" fmla="*/ 0 w 549679"/>
              <a:gd name="connsiteY0-58" fmla="*/ 548640 h 548640"/>
              <a:gd name="connsiteX1-59" fmla="*/ 549679 w 549679"/>
              <a:gd name="connsiteY1-60" fmla="*/ 0 h 548640"/>
              <a:gd name="connsiteX2-61" fmla="*/ 413558 w 549679"/>
              <a:gd name="connsiteY2-62" fmla="*/ 548640 h 548640"/>
              <a:gd name="connsiteX3-63" fmla="*/ 0 w 549679"/>
              <a:gd name="connsiteY3-64" fmla="*/ 548640 h 548640"/>
              <a:gd name="connsiteX0-65" fmla="*/ 0 w 549679"/>
              <a:gd name="connsiteY0-66" fmla="*/ 548640 h 548640"/>
              <a:gd name="connsiteX1-67" fmla="*/ 549679 w 549679"/>
              <a:gd name="connsiteY1-68" fmla="*/ 0 h 548640"/>
              <a:gd name="connsiteX2-69" fmla="*/ 449406 w 549679"/>
              <a:gd name="connsiteY2-70" fmla="*/ 548640 h 548640"/>
              <a:gd name="connsiteX3-71" fmla="*/ 0 w 549679"/>
              <a:gd name="connsiteY3-72" fmla="*/ 548640 h 548640"/>
            </a:gdLst>
            <a:ahLst/>
            <a:cxnLst>
              <a:cxn ang="0">
                <a:pos x="connsiteX0-1" y="connsiteY0-2"/>
              </a:cxn>
              <a:cxn ang="0">
                <a:pos x="connsiteX1-3" y="connsiteY1-4"/>
              </a:cxn>
              <a:cxn ang="0">
                <a:pos x="connsiteX2-5" y="connsiteY2-6"/>
              </a:cxn>
              <a:cxn ang="0">
                <a:pos x="connsiteX3-7" y="connsiteY3-8"/>
              </a:cxn>
            </a:cxnLst>
            <a:rect l="l" t="t" r="r" b="b"/>
            <a:pathLst>
              <a:path w="549679" h="548640">
                <a:moveTo>
                  <a:pt x="0" y="548640"/>
                </a:moveTo>
                <a:lnTo>
                  <a:pt x="549679" y="0"/>
                </a:lnTo>
                <a:lnTo>
                  <a:pt x="449406" y="548640"/>
                </a:lnTo>
                <a:lnTo>
                  <a:pt x="0" y="548640"/>
                </a:lnTo>
                <a:close/>
              </a:path>
            </a:pathLst>
          </a:custGeom>
          <a:solidFill>
            <a:srgbClr val="266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67816" y="2806522"/>
            <a:ext cx="7821372" cy="923330"/>
          </a:xfrm>
          <a:prstGeom prst="rect">
            <a:avLst/>
          </a:prstGeom>
          <a:effectLst>
            <a:outerShdw blurRad="50800" dist="38100" dir="8100000" algn="tr" rotWithShape="0">
              <a:prstClr val="black">
                <a:alpha val="40000"/>
              </a:prstClr>
            </a:outerShdw>
          </a:effectLst>
        </p:spPr>
        <p:txBody>
          <a:bodyPr wrap="none">
            <a:spAutoFit/>
          </a:bodyPr>
          <a:lstStyle/>
          <a:p>
            <a:r>
              <a:rPr lang="en-US" altLang="zh-CN" sz="5400" b="1" dirty="0">
                <a:solidFill>
                  <a:schemeClr val="bg1"/>
                </a:solidFill>
                <a:latin typeface="幼圆" panose="02010509060101010101" pitchFamily="49" charset="-122"/>
                <a:ea typeface="幼圆" panose="02010509060101010101" pitchFamily="49" charset="-122"/>
              </a:rPr>
              <a:t>Sprint3 &amp; Final	Review</a:t>
            </a:r>
            <a:endParaRPr lang="en-US" altLang="zh-CN" sz="2400" b="1" dirty="0">
              <a:solidFill>
                <a:schemeClr val="bg1"/>
              </a:solidFill>
              <a:latin typeface="幼圆" panose="02010509060101010101" pitchFamily="49" charset="-122"/>
              <a:ea typeface="幼圆" panose="02010509060101010101" pitchFamily="49" charset="-122"/>
            </a:endParaRPr>
          </a:p>
        </p:txBody>
      </p:sp>
      <p:sp>
        <p:nvSpPr>
          <p:cNvPr id="2" name="矩形 1"/>
          <p:cNvSpPr/>
          <p:nvPr/>
        </p:nvSpPr>
        <p:spPr>
          <a:xfrm>
            <a:off x="9525318" y="5229860"/>
            <a:ext cx="1513205" cy="583565"/>
          </a:xfrm>
          <a:prstGeom prst="rect">
            <a:avLst/>
          </a:prstGeom>
          <a:noFill/>
          <a:ln>
            <a:noFill/>
          </a:ln>
        </p:spPr>
        <p:txBody>
          <a:bodyPr wrap="none" rtlCol="0" anchor="t">
            <a:spAutoFit/>
          </a:bodyPr>
          <a:lstStyle/>
          <a:p>
            <a:pPr algn="ctr"/>
            <a:r>
              <a:rPr lang="en-US" altLang="zh-CN" sz="3200">
                <a:solidFill>
                  <a:schemeClr val="tx1"/>
                </a:solidFill>
                <a:effectLst>
                  <a:outerShdw blurRad="38100" dist="19050" dir="2700000" algn="tl" rotWithShape="0">
                    <a:schemeClr val="dk1">
                      <a:alpha val="40000"/>
                    </a:schemeClr>
                  </a:outerShdw>
                </a:effectLst>
              </a:rPr>
              <a:t>Group 4</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71635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3688080" y="2053997"/>
            <a:ext cx="6096000" cy="3046988"/>
          </a:xfrm>
          <a:prstGeom prst="rect">
            <a:avLst/>
          </a:prstGeom>
        </p:spPr>
        <p:txBody>
          <a:bodyPr>
            <a:spAutoFit/>
          </a:bodyPr>
          <a:lstStyle/>
          <a:p>
            <a:r>
              <a:rPr lang="zh-CN" altLang="zh-CN" sz="2400" dirty="0">
                <a:latin typeface="Calibri" panose="020F0502020204030204" pitchFamily="34" charset="0"/>
                <a:cs typeface="Times New Roman" panose="02020603050405020304" pitchFamily="18" charset="0"/>
              </a:rPr>
              <a:t>数据的完整性是指在输入、传输和存储的过程中，不被非法授权修改和破坏，保证数据的一致性。</a:t>
            </a:r>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这就要求除对用户身份要加以鉴别外，在建立通信时采用信息鉴别技术。</a:t>
            </a:r>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通过数据源身份认证鉴别信息，确认</a:t>
            </a:r>
            <a:r>
              <a:rPr lang="zh-CN" altLang="zh-CN" sz="2400" dirty="0">
                <a:ea typeface="Calibri" panose="020F0502020204030204" pitchFamily="34" charset="0"/>
                <a:cs typeface="Times New Roman" panose="02020603050405020304" pitchFamily="18" charset="0"/>
              </a:rPr>
              <a:t> </a:t>
            </a:r>
            <a:r>
              <a:rPr lang="zh-CN" altLang="zh-CN" sz="2400" dirty="0">
                <a:latin typeface="Calibri" panose="020F0502020204030204" pitchFamily="34" charset="0"/>
                <a:cs typeface="Times New Roman" panose="02020603050405020304" pitchFamily="18" charset="0"/>
              </a:rPr>
              <a:t>信息的来源的可靠性和并通过加密信息解密成明文等方法来验证双方身份的合法性。</a:t>
            </a:r>
            <a:endParaRPr lang="zh-CN" altLang="en-US" sz="2400" dirty="0"/>
          </a:p>
        </p:txBody>
      </p:sp>
      <p:sp>
        <p:nvSpPr>
          <p:cNvPr id="6" name="文本框 5"/>
          <p:cNvSpPr txBox="1"/>
          <p:nvPr/>
        </p:nvSpPr>
        <p:spPr>
          <a:xfrm>
            <a:off x="2231098" y="2287171"/>
            <a:ext cx="615553" cy="2580640"/>
          </a:xfrm>
          <a:prstGeom prst="rect">
            <a:avLst/>
          </a:prstGeom>
          <a:noFill/>
        </p:spPr>
        <p:txBody>
          <a:bodyPr vert="eaVert" wrap="square" rtlCol="0">
            <a:spAutoFit/>
          </a:bodyPr>
          <a:lstStyle/>
          <a:p>
            <a:r>
              <a:rPr lang="zh-CN" altLang="en-US" sz="2800" b="1" dirty="0">
                <a:solidFill>
                  <a:srgbClr val="3975B2"/>
                </a:solidFill>
                <a:latin typeface="华文楷体" panose="02010600040101010101" pitchFamily="2" charset="-122"/>
                <a:ea typeface="华文楷体" panose="02010600040101010101" pitchFamily="2" charset="-122"/>
              </a:rPr>
              <a:t>传输过程</a:t>
            </a:r>
          </a:p>
        </p:txBody>
      </p:sp>
    </p:spTree>
    <p:extLst>
      <p:ext uri="{BB962C8B-B14F-4D97-AF65-F5344CB8AC3E}">
        <p14:creationId xmlns:p14="http://schemas.microsoft.com/office/powerpoint/2010/main" val="2679063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71635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矩形 4"/>
          <p:cNvSpPr/>
          <p:nvPr/>
        </p:nvSpPr>
        <p:spPr>
          <a:xfrm>
            <a:off x="3598785" y="2056676"/>
            <a:ext cx="6096000" cy="2677656"/>
          </a:xfrm>
          <a:prstGeom prst="rect">
            <a:avLst/>
          </a:prstGeom>
        </p:spPr>
        <p:txBody>
          <a:bodyPr>
            <a:spAutoFit/>
          </a:bodyPr>
          <a:lstStyle/>
          <a:p>
            <a:r>
              <a:rPr lang="zh-CN" altLang="zh-CN" sz="2400" dirty="0">
                <a:latin typeface="Calibri" panose="020F0502020204030204" pitchFamily="34" charset="0"/>
                <a:cs typeface="Times New Roman" panose="02020603050405020304" pitchFamily="18" charset="0"/>
              </a:rPr>
              <a:t>用户的权限管理是数据安全的重要机制。</a:t>
            </a:r>
            <a:endParaRPr lang="en-US" altLang="zh-CN" sz="2400" dirty="0">
              <a:latin typeface="Calibri" panose="020F0502020204030204" pitchFamily="34" charset="0"/>
              <a:cs typeface="Times New Roman" panose="02020603050405020304" pitchFamily="18" charset="0"/>
            </a:endParaRPr>
          </a:p>
          <a:p>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系统提供基于角色和组织机构的数据对象访问控制能力，比如老人和子女的区别性操作；</a:t>
            </a:r>
            <a:endParaRPr lang="en-US" altLang="zh-CN" sz="2400" dirty="0">
              <a:latin typeface="Calibri" panose="020F0502020204030204" pitchFamily="34" charset="0"/>
              <a:cs typeface="Times New Roman" panose="02020603050405020304" pitchFamily="18" charset="0"/>
            </a:endParaRPr>
          </a:p>
          <a:p>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通过多层操作权限设置和应用管理等措施保证数据存储和访问的安全性</a:t>
            </a:r>
            <a:r>
              <a:rPr lang="zh-CN" altLang="en-US" sz="2400" dirty="0">
                <a:latin typeface="Calibri" panose="020F0502020204030204" pitchFamily="34" charset="0"/>
                <a:cs typeface="Times New Roman" panose="02020603050405020304" pitchFamily="18" charset="0"/>
              </a:rPr>
              <a:t>。</a:t>
            </a:r>
            <a:endParaRPr lang="zh-CN" altLang="en-US" sz="2400" dirty="0"/>
          </a:p>
        </p:txBody>
      </p:sp>
      <p:sp>
        <p:nvSpPr>
          <p:cNvPr id="6" name="文本框 5"/>
          <p:cNvSpPr txBox="1"/>
          <p:nvPr/>
        </p:nvSpPr>
        <p:spPr>
          <a:xfrm>
            <a:off x="2231098" y="2287171"/>
            <a:ext cx="615553" cy="2580640"/>
          </a:xfrm>
          <a:prstGeom prst="rect">
            <a:avLst/>
          </a:prstGeom>
          <a:noFill/>
        </p:spPr>
        <p:txBody>
          <a:bodyPr vert="eaVert" wrap="square" rtlCol="0">
            <a:spAutoFit/>
          </a:bodyPr>
          <a:lstStyle/>
          <a:p>
            <a:r>
              <a:rPr lang="zh-CN" altLang="en-US" sz="2800" b="1" dirty="0">
                <a:solidFill>
                  <a:srgbClr val="3975B2"/>
                </a:solidFill>
                <a:latin typeface="华文楷体" panose="02010600040101010101" pitchFamily="2" charset="-122"/>
                <a:ea typeface="华文楷体" panose="02010600040101010101" pitchFamily="2" charset="-122"/>
              </a:rPr>
              <a:t>用户权限</a:t>
            </a:r>
          </a:p>
        </p:txBody>
      </p:sp>
    </p:spTree>
    <p:extLst>
      <p:ext uri="{BB962C8B-B14F-4D97-AF65-F5344CB8AC3E}">
        <p14:creationId xmlns:p14="http://schemas.microsoft.com/office/powerpoint/2010/main" val="4182131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74708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3</a:t>
            </a:r>
            <a:r>
              <a:rPr lang="zh-CN" altLang="en-US" sz="3200" b="1" dirty="0">
                <a:solidFill>
                  <a:srgbClr val="3975B2"/>
                </a:solidFill>
                <a:latin typeface="幼圆" panose="02010509060101010101" pitchFamily="49" charset="-122"/>
                <a:ea typeface="幼圆" panose="02010509060101010101" pitchFamily="49" charset="-122"/>
              </a:rPr>
              <a:t>）可靠性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2387600" y="1658457"/>
            <a:ext cx="6096000" cy="1938992"/>
          </a:xfrm>
          <a:prstGeom prst="rect">
            <a:avLst/>
          </a:prstGeom>
        </p:spPr>
        <p:txBody>
          <a:bodyPr>
            <a:spAutoFit/>
          </a:bodyPr>
          <a:lstStyle/>
          <a:p>
            <a:pPr algn="just">
              <a:spcAft>
                <a:spcPts val="0"/>
              </a:spcAft>
            </a:pPr>
            <a:r>
              <a:rPr lang="zh-CN" altLang="zh-CN" sz="2400" b="1" kern="100" dirty="0">
                <a:solidFill>
                  <a:srgbClr val="C00000"/>
                </a:solidFill>
                <a:latin typeface="Calibri" panose="020F0502020204030204" pitchFamily="34" charset="0"/>
                <a:cs typeface="Times New Roman" panose="02020603050405020304" pitchFamily="18" charset="0"/>
              </a:rPr>
              <a:t>可用率：</a:t>
            </a:r>
            <a:r>
              <a:rPr lang="zh-CN" altLang="zh-CN" sz="2400" kern="100" dirty="0">
                <a:latin typeface="Calibri" panose="020F0502020204030204" pitchFamily="34" charset="0"/>
                <a:cs typeface="Times New Roman" panose="02020603050405020304" pitchFamily="18" charset="0"/>
              </a:rPr>
              <a:t>反映系统综合各种运行环境以及完成各种任务和功能的能力。</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zh-CN" altLang="zh-CN" sz="2400" kern="100" dirty="0">
                <a:latin typeface="Calibri" panose="020F0502020204030204" pitchFamily="34" charset="0"/>
                <a:cs typeface="Times New Roman" panose="02020603050405020304" pitchFamily="18" charset="0"/>
              </a:rPr>
              <a:t>要求系统运行后在任一随机时刻需要执行规定任务或完成规定功能时， 均处于可使用状态的概率要达</a:t>
            </a:r>
            <a:r>
              <a:rPr lang="en-US" altLang="zh-CN" sz="2400" kern="100" dirty="0">
                <a:latin typeface="Calibri" panose="020F0502020204030204" pitchFamily="34" charset="0"/>
                <a:cs typeface="Times New Roman" panose="02020603050405020304" pitchFamily="18" charset="0"/>
              </a:rPr>
              <a:t>99</a:t>
            </a:r>
            <a:r>
              <a:rPr lang="zh-CN" altLang="zh-CN" sz="2400" kern="100" dirty="0">
                <a:latin typeface="Calibri" panose="020F0502020204030204" pitchFamily="34" charset="0"/>
                <a:cs typeface="Times New Roman" panose="02020603050405020304" pitchFamily="18" charset="0"/>
              </a:rPr>
              <a:t>％。</a:t>
            </a:r>
          </a:p>
        </p:txBody>
      </p:sp>
      <p:sp>
        <p:nvSpPr>
          <p:cNvPr id="5" name="矩形 4"/>
          <p:cNvSpPr/>
          <p:nvPr/>
        </p:nvSpPr>
        <p:spPr>
          <a:xfrm>
            <a:off x="2387600" y="3957609"/>
            <a:ext cx="6096000" cy="1569660"/>
          </a:xfrm>
          <a:prstGeom prst="rect">
            <a:avLst/>
          </a:prstGeom>
        </p:spPr>
        <p:txBody>
          <a:bodyPr>
            <a:spAutoFit/>
          </a:bodyPr>
          <a:lstStyle/>
          <a:p>
            <a:pPr algn="just">
              <a:spcAft>
                <a:spcPts val="0"/>
              </a:spcAft>
            </a:pPr>
            <a:r>
              <a:rPr lang="zh-CN" altLang="zh-CN" sz="2400" b="1" kern="100" dirty="0">
                <a:solidFill>
                  <a:srgbClr val="C00000"/>
                </a:solidFill>
                <a:latin typeface="Calibri" panose="020F0502020204030204" pitchFamily="34" charset="0"/>
                <a:cs typeface="Times New Roman" panose="02020603050405020304" pitchFamily="18" charset="0"/>
              </a:rPr>
              <a:t>初期故障率：</a:t>
            </a:r>
            <a:r>
              <a:rPr lang="zh-CN" altLang="zh-CN" sz="2400" kern="100" dirty="0">
                <a:latin typeface="Calibri" panose="020F0502020204030204" pitchFamily="34" charset="0"/>
                <a:cs typeface="Times New Roman" panose="02020603050405020304" pitchFamily="18" charset="0"/>
              </a:rPr>
              <a:t>反映软件在交付给用户后的三个月内的故障频度。</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zh-CN" altLang="zh-CN" sz="2400" kern="100" dirty="0">
                <a:latin typeface="Calibri" panose="020F0502020204030204" pitchFamily="34" charset="0"/>
                <a:cs typeface="Times New Roman" panose="02020603050405020304" pitchFamily="18" charset="0"/>
              </a:rPr>
              <a:t>要求系统在初期故障期内以每</a:t>
            </a:r>
            <a:r>
              <a:rPr lang="en-US" altLang="zh-CN" sz="2400" kern="100" dirty="0">
                <a:latin typeface="Calibri" panose="020F0502020204030204" pitchFamily="34" charset="0"/>
                <a:cs typeface="Times New Roman" panose="02020603050405020304" pitchFamily="18" charset="0"/>
              </a:rPr>
              <a:t>100</a:t>
            </a:r>
            <a:r>
              <a:rPr lang="zh-CN" altLang="zh-CN" sz="2400" kern="100" dirty="0">
                <a:latin typeface="Calibri" panose="020F0502020204030204" pitchFamily="34" charset="0"/>
                <a:cs typeface="Times New Roman" panose="02020603050405020304" pitchFamily="18" charset="0"/>
              </a:rPr>
              <a:t>小时的故障数为单位时间的故障数不得大于</a:t>
            </a:r>
            <a:r>
              <a:rPr lang="en-US" altLang="zh-CN" sz="2400" kern="100" dirty="0">
                <a:latin typeface="Calibri" panose="020F0502020204030204" pitchFamily="34" charset="0"/>
                <a:cs typeface="Times New Roman" panose="02020603050405020304" pitchFamily="18" charset="0"/>
              </a:rPr>
              <a:t>1</a:t>
            </a:r>
            <a:r>
              <a:rPr lang="zh-CN" altLang="zh-CN" sz="2400" kern="100" dirty="0">
                <a:latin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61752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71635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可靠性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2387600" y="1670620"/>
            <a:ext cx="6096000" cy="1569660"/>
          </a:xfrm>
          <a:prstGeom prst="rect">
            <a:avLst/>
          </a:prstGeom>
        </p:spPr>
        <p:txBody>
          <a:bodyPr>
            <a:spAutoFit/>
          </a:bodyPr>
          <a:lstStyle/>
          <a:p>
            <a:pPr algn="just">
              <a:spcAft>
                <a:spcPts val="0"/>
              </a:spcAft>
            </a:pPr>
            <a:r>
              <a:rPr lang="zh-CN" altLang="zh-CN" sz="2400" b="1" kern="100" dirty="0">
                <a:solidFill>
                  <a:srgbClr val="C00000"/>
                </a:solidFill>
                <a:latin typeface="Calibri" panose="020F0502020204030204" pitchFamily="34" charset="0"/>
                <a:cs typeface="Times New Roman" panose="02020603050405020304" pitchFamily="18" charset="0"/>
              </a:rPr>
              <a:t>偶然故障率：</a:t>
            </a:r>
            <a:r>
              <a:rPr lang="zh-CN" altLang="zh-CN" sz="2400" kern="100" dirty="0">
                <a:latin typeface="Calibri" panose="020F0502020204030204" pitchFamily="34" charset="0"/>
                <a:cs typeface="Times New Roman" panose="02020603050405020304" pitchFamily="18" charset="0"/>
              </a:rPr>
              <a:t>反映软件在软件交付给用户后的四个月以后的故障频度。</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zh-CN" altLang="zh-CN" sz="2400" kern="100" dirty="0">
                <a:latin typeface="Calibri" panose="020F0502020204030204" pitchFamily="34" charset="0"/>
                <a:cs typeface="Times New Roman" panose="02020603050405020304" pitchFamily="18" charset="0"/>
              </a:rPr>
              <a:t>要求系统在偶然故障期内以每</a:t>
            </a:r>
            <a:r>
              <a:rPr lang="en-US" altLang="zh-CN" sz="2400" kern="100" dirty="0">
                <a:latin typeface="Calibri" panose="020F0502020204030204" pitchFamily="34" charset="0"/>
                <a:cs typeface="Times New Roman" panose="02020603050405020304" pitchFamily="18" charset="0"/>
              </a:rPr>
              <a:t>1000</a:t>
            </a:r>
            <a:r>
              <a:rPr lang="zh-CN" altLang="zh-CN" sz="2400" kern="100" dirty="0">
                <a:latin typeface="Calibri" panose="020F0502020204030204" pitchFamily="34" charset="0"/>
                <a:cs typeface="Times New Roman" panose="02020603050405020304" pitchFamily="18" charset="0"/>
              </a:rPr>
              <a:t>小时的故障数为单位时间的故障数不得大于</a:t>
            </a:r>
            <a:r>
              <a:rPr lang="en-US" altLang="zh-CN" sz="2400" kern="100" dirty="0">
                <a:latin typeface="Calibri" panose="020F0502020204030204" pitchFamily="34" charset="0"/>
                <a:cs typeface="Times New Roman" panose="02020603050405020304" pitchFamily="18" charset="0"/>
              </a:rPr>
              <a:t>3</a:t>
            </a:r>
            <a:r>
              <a:rPr lang="zh-CN" altLang="zh-CN" sz="2400" kern="100" dirty="0">
                <a:latin typeface="Calibri" panose="020F0502020204030204" pitchFamily="34" charset="0"/>
                <a:cs typeface="Times New Roman" panose="02020603050405020304" pitchFamily="18" charset="0"/>
              </a:rPr>
              <a:t>。</a:t>
            </a:r>
          </a:p>
        </p:txBody>
      </p:sp>
      <p:sp>
        <p:nvSpPr>
          <p:cNvPr id="5" name="矩形 4"/>
          <p:cNvSpPr/>
          <p:nvPr/>
        </p:nvSpPr>
        <p:spPr>
          <a:xfrm>
            <a:off x="2387600" y="3641636"/>
            <a:ext cx="6096000" cy="1200329"/>
          </a:xfrm>
          <a:prstGeom prst="rect">
            <a:avLst/>
          </a:prstGeom>
        </p:spPr>
        <p:txBody>
          <a:bodyPr>
            <a:spAutoFit/>
          </a:bodyPr>
          <a:lstStyle/>
          <a:p>
            <a:pPr algn="just">
              <a:spcAft>
                <a:spcPts val="0"/>
              </a:spcAft>
            </a:pPr>
            <a:r>
              <a:rPr lang="zh-CN" altLang="zh-CN" sz="2400" b="1" kern="100" dirty="0">
                <a:solidFill>
                  <a:srgbClr val="C00000"/>
                </a:solidFill>
                <a:latin typeface="Calibri" panose="020F0502020204030204" pitchFamily="34" charset="0"/>
                <a:cs typeface="Times New Roman" panose="02020603050405020304" pitchFamily="18" charset="0"/>
              </a:rPr>
              <a:t>缺陷密度</a:t>
            </a:r>
            <a:r>
              <a:rPr lang="en-US" altLang="zh-CN" sz="2400" b="1" kern="100" dirty="0">
                <a:solidFill>
                  <a:srgbClr val="C00000"/>
                </a:solidFill>
                <a:latin typeface="Calibri" panose="020F0502020204030204" pitchFamily="34" charset="0"/>
                <a:cs typeface="Times New Roman" panose="02020603050405020304" pitchFamily="18" charset="0"/>
              </a:rPr>
              <a:t>(FD)</a:t>
            </a:r>
            <a:r>
              <a:rPr lang="zh-CN" altLang="zh-CN" sz="2400" b="1" kern="100" dirty="0">
                <a:solidFill>
                  <a:srgbClr val="C00000"/>
                </a:solidFill>
                <a:latin typeface="Calibri" panose="020F0502020204030204" pitchFamily="34" charset="0"/>
                <a:cs typeface="Times New Roman" panose="02020603050405020304" pitchFamily="18" charset="0"/>
              </a:rPr>
              <a:t>：</a:t>
            </a:r>
            <a:r>
              <a:rPr lang="zh-CN" altLang="zh-CN" sz="2400" kern="100" dirty="0">
                <a:latin typeface="Calibri" panose="020F0502020204030204" pitchFamily="34" charset="0"/>
                <a:cs typeface="Times New Roman" panose="02020603050405020304" pitchFamily="18" charset="0"/>
              </a:rPr>
              <a:t>以每千行无注解源代码为一个单位，要求源代码中隐藏的缺陷数量应低于</a:t>
            </a:r>
            <a:r>
              <a:rPr lang="en-US" altLang="zh-CN" sz="2400" kern="100" dirty="0">
                <a:latin typeface="Calibri" panose="020F0502020204030204" pitchFamily="34" charset="0"/>
                <a:cs typeface="Times New Roman" panose="02020603050405020304" pitchFamily="18" charset="0"/>
              </a:rPr>
              <a:t>15</a:t>
            </a:r>
            <a:r>
              <a:rPr lang="zh-CN" altLang="zh-CN" sz="2400" kern="100" dirty="0">
                <a:latin typeface="Calibri" panose="020F0502020204030204" pitchFamily="34" charset="0"/>
                <a:cs typeface="Times New Roman" panose="02020603050405020304" pitchFamily="18" charset="0"/>
              </a:rPr>
              <a:t>个。 </a:t>
            </a:r>
          </a:p>
        </p:txBody>
      </p:sp>
      <p:sp>
        <p:nvSpPr>
          <p:cNvPr id="6" name="矩形 5"/>
          <p:cNvSpPr/>
          <p:nvPr/>
        </p:nvSpPr>
        <p:spPr>
          <a:xfrm>
            <a:off x="2387600" y="5003076"/>
            <a:ext cx="6096000" cy="1200329"/>
          </a:xfrm>
          <a:prstGeom prst="rect">
            <a:avLst/>
          </a:prstGeom>
        </p:spPr>
        <p:txBody>
          <a:bodyPr>
            <a:spAutoFit/>
          </a:bodyPr>
          <a:lstStyle/>
          <a:p>
            <a:pPr algn="just">
              <a:spcAft>
                <a:spcPts val="0"/>
              </a:spcAft>
            </a:pPr>
            <a:r>
              <a:rPr lang="zh-CN" altLang="zh-CN" sz="2400" b="1" kern="100" dirty="0">
                <a:solidFill>
                  <a:srgbClr val="C00000"/>
                </a:solidFill>
                <a:latin typeface="Calibri" panose="020F0502020204030204" pitchFamily="34" charset="0"/>
                <a:cs typeface="Times New Roman" panose="02020603050405020304" pitchFamily="18" charset="0"/>
              </a:rPr>
              <a:t>平均失效恢复时间</a:t>
            </a:r>
            <a:r>
              <a:rPr lang="en-US" altLang="zh-CN" sz="2400" b="1" kern="100" dirty="0">
                <a:solidFill>
                  <a:srgbClr val="C00000"/>
                </a:solidFill>
                <a:latin typeface="Calibri" panose="020F0502020204030204" pitchFamily="34" charset="0"/>
                <a:cs typeface="Times New Roman" panose="02020603050405020304" pitchFamily="18" charset="0"/>
              </a:rPr>
              <a:t>(MTTR)</a:t>
            </a:r>
            <a:r>
              <a:rPr lang="zh-CN" altLang="zh-CN" sz="2400" b="1" kern="100" dirty="0">
                <a:solidFill>
                  <a:srgbClr val="C00000"/>
                </a:solidFill>
                <a:latin typeface="Calibri" panose="020F0502020204030204" pitchFamily="34" charset="0"/>
                <a:cs typeface="Times New Roman" panose="02020603050405020304" pitchFamily="18" charset="0"/>
              </a:rPr>
              <a:t>：</a:t>
            </a:r>
            <a:r>
              <a:rPr lang="zh-CN" altLang="zh-CN" sz="2400" kern="100" dirty="0">
                <a:latin typeface="Calibri" panose="020F0502020204030204" pitchFamily="34" charset="0"/>
                <a:cs typeface="Times New Roman" panose="02020603050405020304" pitchFamily="18" charset="0"/>
              </a:rPr>
              <a:t>指软件失效后恢复正常工作所需的平均统计时间。</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zh-CN" altLang="zh-CN" sz="2400" kern="100" dirty="0">
                <a:latin typeface="Calibri" panose="020F0502020204030204" pitchFamily="34" charset="0"/>
                <a:cs typeface="Times New Roman" panose="02020603050405020304" pitchFamily="18" charset="0"/>
              </a:rPr>
              <a:t>要求</a:t>
            </a:r>
            <a:r>
              <a:rPr lang="en-US" altLang="zh-CN" sz="2400" kern="100" dirty="0">
                <a:latin typeface="Calibri" panose="020F0502020204030204" pitchFamily="34" charset="0"/>
                <a:cs typeface="Times New Roman" panose="02020603050405020304" pitchFamily="18" charset="0"/>
              </a:rPr>
              <a:t>MTTR</a:t>
            </a:r>
            <a:r>
              <a:rPr lang="zh-CN" altLang="zh-CN" sz="2400" kern="100" dirty="0">
                <a:latin typeface="Calibri" panose="020F0502020204030204" pitchFamily="34" charset="0"/>
                <a:cs typeface="Times New Roman" panose="02020603050405020304" pitchFamily="18" charset="0"/>
              </a:rPr>
              <a:t>值不得高于五分钟 。 </a:t>
            </a:r>
          </a:p>
        </p:txBody>
      </p:sp>
    </p:spTree>
    <p:extLst>
      <p:ext uri="{BB962C8B-B14F-4D97-AF65-F5344CB8AC3E}">
        <p14:creationId xmlns:p14="http://schemas.microsoft.com/office/powerpoint/2010/main" val="436257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6159058"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4</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矩形 5"/>
          <p:cNvSpPr/>
          <p:nvPr/>
        </p:nvSpPr>
        <p:spPr>
          <a:xfrm>
            <a:off x="1940560" y="1065485"/>
            <a:ext cx="6096000" cy="369332"/>
          </a:xfrm>
          <a:prstGeom prst="rect">
            <a:avLst/>
          </a:prstGeom>
        </p:spPr>
        <p:txBody>
          <a:bodyPr>
            <a:spAutoFit/>
          </a:bodyPr>
          <a:lstStyle/>
          <a:p>
            <a:endParaRPr lang="zh-CN" altLang="en-US" dirty="0"/>
          </a:p>
        </p:txBody>
      </p:sp>
      <p:sp>
        <p:nvSpPr>
          <p:cNvPr id="7" name="矩形 6"/>
          <p:cNvSpPr/>
          <p:nvPr/>
        </p:nvSpPr>
        <p:spPr>
          <a:xfrm>
            <a:off x="2387600" y="2036356"/>
            <a:ext cx="6096000" cy="2677656"/>
          </a:xfrm>
          <a:prstGeom prst="rect">
            <a:avLst/>
          </a:prstGeom>
        </p:spPr>
        <p:txBody>
          <a:bodyPr>
            <a:spAutoFit/>
          </a:bodyPr>
          <a:lstStyle/>
          <a:p>
            <a:r>
              <a:rPr lang="zh-CN" altLang="zh-CN" sz="2400" dirty="0">
                <a:latin typeface="Calibri" panose="020F0502020204030204" pitchFamily="34" charset="0"/>
                <a:cs typeface="Times New Roman" panose="02020603050405020304" pitchFamily="18" charset="0"/>
              </a:rPr>
              <a:t>系统的</a:t>
            </a:r>
            <a:r>
              <a:rPr lang="zh-CN" altLang="zh-CN" sz="2400" b="1" dirty="0">
                <a:solidFill>
                  <a:srgbClr val="C00000"/>
                </a:solidFill>
                <a:latin typeface="Calibri" panose="020F0502020204030204" pitchFamily="34" charset="0"/>
                <a:cs typeface="Times New Roman" panose="02020603050405020304" pitchFamily="18" charset="0"/>
              </a:rPr>
              <a:t>架构</a:t>
            </a:r>
            <a:r>
              <a:rPr lang="zh-CN" altLang="zh-CN" sz="2400" dirty="0">
                <a:latin typeface="Calibri" panose="020F0502020204030204" pitchFamily="34" charset="0"/>
                <a:cs typeface="Times New Roman" panose="02020603050405020304" pitchFamily="18" charset="0"/>
              </a:rPr>
              <a:t>、所使用的</a:t>
            </a:r>
            <a:r>
              <a:rPr lang="zh-CN" altLang="zh-CN" sz="2400" b="1" dirty="0">
                <a:solidFill>
                  <a:srgbClr val="C00000"/>
                </a:solidFill>
                <a:latin typeface="Calibri" panose="020F0502020204030204" pitchFamily="34" charset="0"/>
                <a:cs typeface="Times New Roman" panose="02020603050405020304" pitchFamily="18" charset="0"/>
              </a:rPr>
              <a:t>技术</a:t>
            </a:r>
            <a:r>
              <a:rPr lang="zh-CN" altLang="zh-CN" sz="2400" dirty="0">
                <a:latin typeface="Calibri" panose="020F0502020204030204" pitchFamily="34" charset="0"/>
                <a:cs typeface="Times New Roman" panose="02020603050405020304" pitchFamily="18" charset="0"/>
              </a:rPr>
              <a:t>、</a:t>
            </a:r>
            <a:r>
              <a:rPr lang="zh-CN" altLang="zh-CN" sz="2400" b="1" dirty="0">
                <a:solidFill>
                  <a:srgbClr val="C00000"/>
                </a:solidFill>
                <a:latin typeface="Calibri" panose="020F0502020204030204" pitchFamily="34" charset="0"/>
                <a:cs typeface="Times New Roman" panose="02020603050405020304" pitchFamily="18" charset="0"/>
              </a:rPr>
              <a:t>工具平台</a:t>
            </a:r>
            <a:r>
              <a:rPr lang="zh-CN" altLang="zh-CN" sz="2400" dirty="0">
                <a:latin typeface="Calibri" panose="020F0502020204030204" pitchFamily="34" charset="0"/>
                <a:cs typeface="Times New Roman" panose="02020603050405020304" pitchFamily="18" charset="0"/>
              </a:rPr>
              <a:t>要具有较好的可维护性。</a:t>
            </a:r>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包括，软件总体的架构上要易于维护</a:t>
            </a:r>
            <a:r>
              <a:rPr lang="zh-CN" altLang="en-US" sz="2400" dirty="0">
                <a:latin typeface="Calibri" panose="020F0502020204030204" pitchFamily="34" charset="0"/>
                <a:cs typeface="Times New Roman" panose="02020603050405020304" pitchFamily="18" charset="0"/>
              </a:rPr>
              <a:t>：</a:t>
            </a:r>
            <a:r>
              <a:rPr lang="zh-CN" altLang="zh-CN" sz="2400" dirty="0">
                <a:latin typeface="Calibri" panose="020F0502020204030204" pitchFamily="34" charset="0"/>
                <a:cs typeface="Times New Roman" panose="02020603050405020304" pitchFamily="18" charset="0"/>
              </a:rPr>
              <a:t>采用比较成熟的、易于维护的技术、工具平台等。 </a:t>
            </a:r>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另外，软件有比较好的</a:t>
            </a:r>
            <a:r>
              <a:rPr lang="zh-CN" altLang="zh-CN" sz="2400" b="1" dirty="0">
                <a:solidFill>
                  <a:srgbClr val="C00000"/>
                </a:solidFill>
                <a:latin typeface="Calibri" panose="020F0502020204030204" pitchFamily="34" charset="0"/>
                <a:cs typeface="Times New Roman" panose="02020603050405020304" pitchFamily="18" charset="0"/>
              </a:rPr>
              <a:t>维护界面</a:t>
            </a:r>
            <a:r>
              <a:rPr lang="zh-CN" altLang="zh-CN" sz="2400" dirty="0">
                <a:latin typeface="Calibri" panose="020F0502020204030204" pitchFamily="34" charset="0"/>
                <a:cs typeface="Times New Roman" panose="02020603050405020304" pitchFamily="18" charset="0"/>
              </a:rPr>
              <a:t>，也有利于以后的维护操作。</a:t>
            </a:r>
          </a:p>
          <a:p>
            <a:endParaRPr lang="zh-CN" altLang="en-US" sz="2400" dirty="0"/>
          </a:p>
        </p:txBody>
      </p:sp>
    </p:spTree>
    <p:extLst>
      <p:ext uri="{BB962C8B-B14F-4D97-AF65-F5344CB8AC3E}">
        <p14:creationId xmlns:p14="http://schemas.microsoft.com/office/powerpoint/2010/main" val="821801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128327"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矩形 5"/>
          <p:cNvSpPr/>
          <p:nvPr/>
        </p:nvSpPr>
        <p:spPr>
          <a:xfrm>
            <a:off x="1940560" y="1065485"/>
            <a:ext cx="6096000" cy="369332"/>
          </a:xfrm>
          <a:prstGeom prst="rect">
            <a:avLst/>
          </a:prstGeom>
        </p:spPr>
        <p:txBody>
          <a:bodyPr>
            <a:spAutoFit/>
          </a:bodyPr>
          <a:lstStyle/>
          <a:p>
            <a:endParaRPr lang="zh-CN" altLang="en-US" dirty="0"/>
          </a:p>
        </p:txBody>
      </p:sp>
      <p:sp>
        <p:nvSpPr>
          <p:cNvPr id="7" name="矩形 6"/>
          <p:cNvSpPr/>
          <p:nvPr/>
        </p:nvSpPr>
        <p:spPr>
          <a:xfrm>
            <a:off x="2387600" y="2036356"/>
            <a:ext cx="6461760" cy="1938992"/>
          </a:xfrm>
          <a:prstGeom prst="rect">
            <a:avLst/>
          </a:prstGeom>
        </p:spPr>
        <p:txBody>
          <a:bodyPr wrap="square">
            <a:spAutoFit/>
          </a:bodyPr>
          <a:lstStyle/>
          <a:p>
            <a:r>
              <a:rPr lang="zh-CN" altLang="zh-CN" sz="2400" dirty="0">
                <a:latin typeface="Calibri" panose="020F0502020204030204" pitchFamily="34" charset="0"/>
                <a:cs typeface="Times New Roman" panose="02020603050405020304" pitchFamily="18" charset="0"/>
              </a:rPr>
              <a:t>采用功能模块化的软件结构，尽可能使用</a:t>
            </a:r>
            <a:r>
              <a:rPr lang="zh-CN" altLang="zh-CN" sz="2400" b="1" dirty="0">
                <a:solidFill>
                  <a:srgbClr val="C00000"/>
                </a:solidFill>
                <a:latin typeface="Calibri" panose="020F0502020204030204" pitchFamily="34" charset="0"/>
                <a:cs typeface="Times New Roman" panose="02020603050405020304" pitchFamily="18" charset="0"/>
              </a:rPr>
              <a:t>复用</a:t>
            </a:r>
            <a:r>
              <a:rPr lang="zh-CN" altLang="zh-CN" sz="2400" dirty="0">
                <a:latin typeface="Calibri" panose="020F0502020204030204" pitchFamily="34" charset="0"/>
                <a:cs typeface="Times New Roman" panose="02020603050405020304" pitchFamily="18" charset="0"/>
              </a:rPr>
              <a:t>程度高的部件，增强系统的可复用能力</a:t>
            </a:r>
            <a:r>
              <a:rPr lang="zh-CN" altLang="en-US" sz="2400" dirty="0">
                <a:latin typeface="Calibri" panose="020F0502020204030204" pitchFamily="34" charset="0"/>
                <a:cs typeface="Times New Roman" panose="02020603050405020304" pitchFamily="18" charset="0"/>
              </a:rPr>
              <a:t>；</a:t>
            </a:r>
            <a:endParaRPr lang="en-US" altLang="zh-CN" sz="2400" dirty="0">
              <a:latin typeface="Calibri" panose="020F0502020204030204" pitchFamily="34" charset="0"/>
              <a:cs typeface="Times New Roman" panose="02020603050405020304" pitchFamily="18" charset="0"/>
            </a:endParaRPr>
          </a:p>
          <a:p>
            <a:r>
              <a:rPr lang="zh-CN" altLang="zh-CN" sz="2400" dirty="0">
                <a:latin typeface="Calibri" panose="020F0502020204030204" pitchFamily="34" charset="0"/>
                <a:cs typeface="Times New Roman" panose="02020603050405020304" pitchFamily="18" charset="0"/>
              </a:rPr>
              <a:t>增加模块</a:t>
            </a:r>
            <a:r>
              <a:rPr lang="zh-CN" altLang="zh-CN" sz="2400" b="1" dirty="0">
                <a:solidFill>
                  <a:srgbClr val="C00000"/>
                </a:solidFill>
                <a:latin typeface="Calibri" panose="020F0502020204030204" pitchFamily="34" charset="0"/>
                <a:cs typeface="Times New Roman" panose="02020603050405020304" pitchFamily="18" charset="0"/>
              </a:rPr>
              <a:t>内聚</a:t>
            </a:r>
            <a:r>
              <a:rPr lang="zh-CN" altLang="zh-CN" sz="2400" dirty="0">
                <a:latin typeface="Calibri" panose="020F0502020204030204" pitchFamily="34" charset="0"/>
                <a:cs typeface="Times New Roman" panose="02020603050405020304" pitchFamily="18" charset="0"/>
              </a:rPr>
              <a:t>程度，减少模块间的</a:t>
            </a:r>
            <a:r>
              <a:rPr lang="zh-CN" altLang="zh-CN" sz="2400" b="1" dirty="0">
                <a:solidFill>
                  <a:srgbClr val="C00000"/>
                </a:solidFill>
                <a:latin typeface="Calibri" panose="020F0502020204030204" pitchFamily="34" charset="0"/>
                <a:cs typeface="Times New Roman" panose="02020603050405020304" pitchFamily="18" charset="0"/>
              </a:rPr>
              <a:t>耦合</a:t>
            </a:r>
            <a:r>
              <a:rPr lang="zh-CN" altLang="zh-CN" sz="2400" dirty="0">
                <a:latin typeface="Calibri" panose="020F0502020204030204" pitchFamily="34" charset="0"/>
                <a:cs typeface="Times New Roman" panose="02020603050405020304" pitchFamily="18" charset="0"/>
              </a:rPr>
              <a:t>程度，保证系统扩展软件功能的时候不修改或影响已有的功能，减少软件全局性变动。</a:t>
            </a:r>
            <a:endParaRPr lang="zh-CN" altLang="en-US" sz="24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2277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128327"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矩形 4"/>
          <p:cNvSpPr/>
          <p:nvPr/>
        </p:nvSpPr>
        <p:spPr>
          <a:xfrm>
            <a:off x="2387600" y="2036356"/>
            <a:ext cx="6360160" cy="2862322"/>
          </a:xfrm>
          <a:prstGeom prst="rect">
            <a:avLst/>
          </a:prstGeom>
        </p:spPr>
        <p:txBody>
          <a:bodyPr wrap="square">
            <a:spAutoFit/>
          </a:bodyPr>
          <a:lstStyle/>
          <a:p>
            <a:pPr>
              <a:lnSpc>
                <a:spcPct val="150000"/>
              </a:lnSpc>
            </a:pPr>
            <a:r>
              <a:rPr lang="zh-CN" altLang="zh-CN" sz="2400" dirty="0">
                <a:latin typeface="Calibri" panose="020F0502020204030204" pitchFamily="34" charset="0"/>
                <a:cs typeface="Times New Roman" panose="02020603050405020304" pitchFamily="18" charset="0"/>
              </a:rPr>
              <a:t>软件的</a:t>
            </a:r>
            <a:r>
              <a:rPr lang="zh-CN" altLang="zh-CN" sz="2400" b="1" dirty="0">
                <a:solidFill>
                  <a:srgbClr val="C00000"/>
                </a:solidFill>
                <a:latin typeface="Calibri" panose="020F0502020204030204" pitchFamily="34" charset="0"/>
                <a:cs typeface="Times New Roman" panose="02020603050405020304" pitchFamily="18" charset="0"/>
              </a:rPr>
              <a:t>代码复杂度</a:t>
            </a:r>
            <a:r>
              <a:rPr lang="zh-CN" altLang="zh-CN" sz="2400" dirty="0">
                <a:latin typeface="Calibri" panose="020F0502020204030204" pitchFamily="34" charset="0"/>
                <a:cs typeface="Times New Roman" panose="02020603050405020304" pitchFamily="18" charset="0"/>
              </a:rPr>
              <a:t>对可维护性也有较大的影响</a:t>
            </a:r>
            <a:r>
              <a:rPr lang="zh-CN" altLang="en-US" sz="2400" dirty="0">
                <a:latin typeface="Calibri" panose="020F0502020204030204" pitchFamily="34" charset="0"/>
                <a:cs typeface="Times New Roman" panose="02020603050405020304" pitchFamily="18" charset="0"/>
              </a:rPr>
              <a:t>。</a:t>
            </a:r>
            <a:endParaRPr lang="en-US" altLang="zh-CN" sz="2400" dirty="0">
              <a:latin typeface="Calibri" panose="020F0502020204030204" pitchFamily="34"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Calibri" panose="020F0502020204030204" pitchFamily="34" charset="0"/>
                <a:cs typeface="Times New Roman" panose="02020603050405020304" pitchFamily="18" charset="0"/>
              </a:rPr>
              <a:t>要求代码的</a:t>
            </a:r>
            <a:r>
              <a:rPr lang="zh-CN" altLang="zh-CN" sz="2400" b="1" dirty="0">
                <a:solidFill>
                  <a:srgbClr val="C00000"/>
                </a:solidFill>
                <a:latin typeface="Calibri" panose="020F0502020204030204" pitchFamily="34" charset="0"/>
                <a:cs typeface="Times New Roman" panose="02020603050405020304" pitchFamily="18" charset="0"/>
              </a:rPr>
              <a:t>循环复杂度</a:t>
            </a:r>
            <a:r>
              <a:rPr lang="zh-CN" altLang="zh-CN" sz="2400" dirty="0">
                <a:latin typeface="Calibri" panose="020F0502020204030204" pitchFamily="34" charset="0"/>
                <a:cs typeface="Times New Roman" panose="02020603050405020304" pitchFamily="18" charset="0"/>
              </a:rPr>
              <a:t>不超过</a:t>
            </a:r>
            <a:r>
              <a:rPr lang="en-US" altLang="zh-CN" sz="2400" dirty="0">
                <a:latin typeface="Calibri" panose="020F0502020204030204" pitchFamily="34" charset="0"/>
                <a:cs typeface="Times New Roman" panose="02020603050405020304" pitchFamily="18" charset="0"/>
              </a:rPr>
              <a:t>7</a:t>
            </a:r>
            <a:r>
              <a:rPr lang="zh-CN" altLang="zh-CN" sz="2400" dirty="0">
                <a:latin typeface="Calibri" panose="020F0502020204030204" pitchFamily="34" charset="0"/>
                <a:cs typeface="Times New Roman" panose="02020603050405020304" pitchFamily="18" charset="0"/>
              </a:rPr>
              <a:t>；</a:t>
            </a:r>
            <a:endParaRPr lang="en-US" altLang="zh-CN" sz="2400" dirty="0">
              <a:latin typeface="Calibri" panose="020F0502020204030204" pitchFamily="34"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Calibri" panose="020F0502020204030204" pitchFamily="34" charset="0"/>
                <a:cs typeface="Times New Roman" panose="02020603050405020304" pitchFamily="18" charset="0"/>
              </a:rPr>
              <a:t>所有对象方法的代码均尽量不超过</a:t>
            </a:r>
            <a:r>
              <a:rPr lang="en-US" altLang="zh-CN" sz="2400" b="1" dirty="0">
                <a:solidFill>
                  <a:srgbClr val="C00000"/>
                </a:solidFill>
                <a:latin typeface="Calibri" panose="020F0502020204030204" pitchFamily="34" charset="0"/>
                <a:cs typeface="Times New Roman" panose="02020603050405020304" pitchFamily="18" charset="0"/>
              </a:rPr>
              <a:t>200</a:t>
            </a:r>
            <a:r>
              <a:rPr lang="zh-CN" altLang="zh-CN" sz="2400" b="1" dirty="0">
                <a:solidFill>
                  <a:srgbClr val="C00000"/>
                </a:solidFill>
                <a:latin typeface="Calibri" panose="020F0502020204030204" pitchFamily="34" charset="0"/>
                <a:cs typeface="Times New Roman" panose="02020603050405020304" pitchFamily="18" charset="0"/>
              </a:rPr>
              <a:t>行</a:t>
            </a:r>
            <a:r>
              <a:rPr lang="zh-CN" altLang="zh-CN" sz="2400" dirty="0">
                <a:latin typeface="Calibri" panose="020F0502020204030204" pitchFamily="34" charset="0"/>
                <a:cs typeface="Times New Roman" panose="02020603050405020304" pitchFamily="18" charset="0"/>
              </a:rPr>
              <a:t>；</a:t>
            </a:r>
            <a:endParaRPr lang="en-US" altLang="zh-CN" sz="2400" dirty="0">
              <a:latin typeface="Calibri" panose="020F0502020204030204" pitchFamily="34"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Calibri" panose="020F0502020204030204" pitchFamily="34" charset="0"/>
                <a:cs typeface="Times New Roman" panose="02020603050405020304" pitchFamily="18" charset="0"/>
              </a:rPr>
              <a:t>软件模块中，</a:t>
            </a:r>
            <a:r>
              <a:rPr lang="zh-CN" altLang="zh-CN" sz="2400" b="1" dirty="0">
                <a:solidFill>
                  <a:srgbClr val="C00000"/>
                </a:solidFill>
                <a:latin typeface="Calibri" panose="020F0502020204030204" pitchFamily="34" charset="0"/>
                <a:cs typeface="Times New Roman" panose="02020603050405020304" pitchFamily="18" charset="0"/>
              </a:rPr>
              <a:t>注释</a:t>
            </a:r>
            <a:r>
              <a:rPr lang="zh-CN" altLang="zh-CN" sz="2400" dirty="0">
                <a:latin typeface="Calibri" panose="020F0502020204030204" pitchFamily="34" charset="0"/>
                <a:cs typeface="Times New Roman" panose="02020603050405020304" pitchFamily="18" charset="0"/>
              </a:rPr>
              <a:t>与原代码语句的比例至少为１：</a:t>
            </a:r>
            <a:r>
              <a:rPr lang="en-US" altLang="zh-CN" sz="2400" dirty="0">
                <a:latin typeface="Calibri" panose="020F0502020204030204" pitchFamily="34" charset="0"/>
                <a:cs typeface="Times New Roman" panose="02020603050405020304" pitchFamily="18" charset="0"/>
              </a:rPr>
              <a:t>4</a:t>
            </a:r>
            <a:r>
              <a:rPr lang="zh-CN" altLang="en-US" sz="2400" dirty="0">
                <a:latin typeface="Calibri" panose="020F0502020204030204" pitchFamily="34" charset="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1381007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128327"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矩形 4"/>
          <p:cNvSpPr/>
          <p:nvPr/>
        </p:nvSpPr>
        <p:spPr>
          <a:xfrm>
            <a:off x="2387600" y="2036356"/>
            <a:ext cx="6096000" cy="1938992"/>
          </a:xfrm>
          <a:prstGeom prst="rect">
            <a:avLst/>
          </a:prstGeom>
        </p:spPr>
        <p:txBody>
          <a:bodyPr>
            <a:spAutoFit/>
          </a:bodyPr>
          <a:lstStyle/>
          <a:p>
            <a:r>
              <a:rPr lang="zh-CN" altLang="zh-CN" sz="2400" dirty="0">
                <a:latin typeface="Calibri" panose="020F0502020204030204" pitchFamily="34" charset="0"/>
                <a:cs typeface="Times New Roman" panose="02020603050405020304" pitchFamily="18" charset="0"/>
              </a:rPr>
              <a:t>清晰、易懂的、完备的</a:t>
            </a:r>
            <a:r>
              <a:rPr lang="zh-CN" altLang="zh-CN" sz="2400" b="1" dirty="0">
                <a:solidFill>
                  <a:srgbClr val="C00000"/>
                </a:solidFill>
                <a:latin typeface="Calibri" panose="020F0502020204030204" pitchFamily="34" charset="0"/>
                <a:cs typeface="Times New Roman" panose="02020603050405020304" pitchFamily="18" charset="0"/>
              </a:rPr>
              <a:t>设计和使用文档</a:t>
            </a:r>
            <a:r>
              <a:rPr lang="zh-CN" altLang="zh-CN" sz="2400" dirty="0">
                <a:latin typeface="Calibri" panose="020F0502020204030204" pitchFamily="34" charset="0"/>
                <a:cs typeface="Times New Roman" panose="02020603050405020304" pitchFamily="18" charset="0"/>
              </a:rPr>
              <a:t>，对系统的可维护性关系重大，必须对其内容和编写的标准有明确的要求，并在日常的维护过程中，按照流程对其进行有效更新，确保文档的准确性和可用性。</a:t>
            </a:r>
            <a:r>
              <a:rPr lang="zh-CN" altLang="zh-CN" sz="2400" dirty="0">
                <a:ea typeface="Calibri" panose="020F0502020204030204" pitchFamily="34" charset="0"/>
                <a:cs typeface="Times New Roman" panose="02020603050405020304" pitchFamily="18" charset="0"/>
              </a:rPr>
              <a:t> </a:t>
            </a:r>
            <a:endParaRPr lang="zh-CN" altLang="en-US" sz="2400" dirty="0"/>
          </a:p>
        </p:txBody>
      </p:sp>
    </p:spTree>
    <p:extLst>
      <p:ext uri="{BB962C8B-B14F-4D97-AF65-F5344CB8AC3E}">
        <p14:creationId xmlns:p14="http://schemas.microsoft.com/office/powerpoint/2010/main" val="232919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335115"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5</a:t>
            </a:r>
            <a:r>
              <a:rPr lang="zh-CN" altLang="en-US" sz="3200" b="1" dirty="0">
                <a:solidFill>
                  <a:srgbClr val="3975B2"/>
                </a:solidFill>
                <a:latin typeface="幼圆" panose="02010509060101010101" pitchFamily="49" charset="-122"/>
                <a:ea typeface="幼圆" panose="02010509060101010101" pitchFamily="49" charset="-122"/>
              </a:rPr>
              <a:t>）性能</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1645920" y="1849180"/>
            <a:ext cx="6096000" cy="1783437"/>
          </a:xfrm>
          <a:prstGeom prst="rect">
            <a:avLst/>
          </a:prstGeom>
        </p:spPr>
        <p:txBody>
          <a:bodyPr>
            <a:spAutoFit/>
          </a:bodyPr>
          <a:lstStyle/>
          <a:p>
            <a:pPr algn="just">
              <a:lnSpc>
                <a:spcPct val="150000"/>
              </a:lnSpc>
              <a:spcAft>
                <a:spcPts val="0"/>
              </a:spcAft>
            </a:pPr>
            <a:r>
              <a:rPr lang="zh-CN" altLang="zh-CN" sz="2800" b="1" kern="100" dirty="0">
                <a:solidFill>
                  <a:srgbClr val="C00000"/>
                </a:solidFill>
                <a:latin typeface="Calibri" panose="020F0502020204030204" pitchFamily="34" charset="0"/>
                <a:cs typeface="Times New Roman" panose="02020603050405020304" pitchFamily="18" charset="0"/>
              </a:rPr>
              <a:t>处理时间 </a:t>
            </a:r>
            <a:endParaRPr lang="zh-CN" altLang="zh-CN" sz="2800" kern="100" dirty="0">
              <a:solidFill>
                <a:srgbClr val="C00000"/>
              </a:solidFill>
              <a:latin typeface="Calibri" panose="020F0502020204030204" pitchFamily="34" charset="0"/>
              <a:cs typeface="Times New Roman" panose="02020603050405020304" pitchFamily="18" charset="0"/>
            </a:endParaRPr>
          </a:p>
          <a:p>
            <a:pPr algn="just">
              <a:lnSpc>
                <a:spcPct val="150000"/>
              </a:lnSpc>
              <a:spcAft>
                <a:spcPts val="0"/>
              </a:spcAft>
            </a:pPr>
            <a:r>
              <a:rPr lang="zh-CN" altLang="zh-CN" sz="2400" dirty="0">
                <a:latin typeface="Calibri" panose="020F0502020204030204" pitchFamily="34" charset="0"/>
                <a:cs typeface="Times New Roman" panose="02020603050405020304" pitchFamily="18" charset="0"/>
              </a:rPr>
              <a:t>终端用户登</a:t>
            </a:r>
            <a:r>
              <a:rPr lang="zh-CN" altLang="en-US" sz="2400" dirty="0">
                <a:latin typeface="Calibri" panose="020F0502020204030204" pitchFamily="34" charset="0"/>
                <a:cs typeface="Times New Roman" panose="02020603050405020304" pitchFamily="18" charset="0"/>
              </a:rPr>
              <a:t>录</a:t>
            </a:r>
            <a:r>
              <a:rPr lang="zh-CN" altLang="zh-CN" sz="2400" dirty="0">
                <a:latin typeface="Calibri" panose="020F0502020204030204" pitchFamily="34" charset="0"/>
                <a:cs typeface="Times New Roman" panose="02020603050405020304" pitchFamily="18" charset="0"/>
              </a:rPr>
              <a:t>界面的响应时间：</a:t>
            </a:r>
            <a:r>
              <a:rPr lang="en-US" altLang="zh-CN" sz="2400" dirty="0">
                <a:latin typeface="Calibri" panose="020F0502020204030204" pitchFamily="34" charset="0"/>
                <a:cs typeface="Times New Roman" panose="02020603050405020304" pitchFamily="18" charset="0"/>
              </a:rPr>
              <a:t>1s</a:t>
            </a:r>
            <a:r>
              <a:rPr lang="zh-CN" altLang="zh-CN" sz="2400" dirty="0">
                <a:latin typeface="Calibri" panose="020F0502020204030204" pitchFamily="34" charset="0"/>
                <a:cs typeface="Times New Roman" panose="02020603050405020304" pitchFamily="18" charset="0"/>
              </a:rPr>
              <a:t>以内 </a:t>
            </a:r>
          </a:p>
          <a:p>
            <a:pPr algn="just">
              <a:lnSpc>
                <a:spcPct val="150000"/>
              </a:lnSpc>
              <a:spcAft>
                <a:spcPts val="0"/>
              </a:spcAft>
            </a:pPr>
            <a:r>
              <a:rPr lang="zh-CN" altLang="zh-CN" sz="2400" dirty="0">
                <a:latin typeface="Calibri" panose="020F0502020204030204" pitchFamily="34" charset="0"/>
                <a:cs typeface="Times New Roman" panose="02020603050405020304" pitchFamily="18" charset="0"/>
              </a:rPr>
              <a:t>查询的响应时间：</a:t>
            </a:r>
            <a:r>
              <a:rPr lang="en-US" altLang="zh-CN" sz="2400" dirty="0">
                <a:latin typeface="Calibri" panose="020F0502020204030204" pitchFamily="34" charset="0"/>
                <a:cs typeface="Times New Roman" panose="02020603050405020304" pitchFamily="18" charset="0"/>
              </a:rPr>
              <a:t>1s</a:t>
            </a:r>
            <a:r>
              <a:rPr lang="zh-CN" altLang="zh-CN" sz="2400" dirty="0">
                <a:latin typeface="Calibri" panose="020F0502020204030204" pitchFamily="34" charset="0"/>
                <a:cs typeface="Times New Roman" panose="02020603050405020304" pitchFamily="18" charset="0"/>
              </a:rPr>
              <a:t>以内 </a:t>
            </a:r>
          </a:p>
        </p:txBody>
      </p:sp>
    </p:spTree>
    <p:extLst>
      <p:ext uri="{BB962C8B-B14F-4D97-AF65-F5344CB8AC3E}">
        <p14:creationId xmlns:p14="http://schemas.microsoft.com/office/powerpoint/2010/main" val="42195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性能</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1676400" y="1950780"/>
            <a:ext cx="6096000" cy="2954655"/>
          </a:xfrm>
          <a:prstGeom prst="rect">
            <a:avLst/>
          </a:prstGeom>
        </p:spPr>
        <p:txBody>
          <a:bodyPr>
            <a:spAutoFit/>
          </a:bodyPr>
          <a:lstStyle/>
          <a:p>
            <a:pPr algn="just">
              <a:lnSpc>
                <a:spcPct val="150000"/>
              </a:lnSpc>
            </a:pPr>
            <a:r>
              <a:rPr lang="zh-CN" altLang="zh-CN" sz="2800" b="1" kern="100" dirty="0">
                <a:solidFill>
                  <a:srgbClr val="C00000"/>
                </a:solidFill>
                <a:latin typeface="Calibri" panose="020F0502020204030204" pitchFamily="34" charset="0"/>
                <a:cs typeface="Times New Roman" panose="02020603050405020304" pitchFamily="18" charset="0"/>
              </a:rPr>
              <a:t>吞吐量</a:t>
            </a:r>
          </a:p>
          <a:p>
            <a:pPr algn="just">
              <a:lnSpc>
                <a:spcPct val="150000"/>
              </a:lnSpc>
            </a:pPr>
            <a:r>
              <a:rPr lang="zh-CN" altLang="zh-CN" sz="2400" dirty="0">
                <a:latin typeface="Calibri" panose="020F0502020204030204" pitchFamily="34" charset="0"/>
                <a:cs typeface="Times New Roman" panose="02020603050405020304" pitchFamily="18" charset="0"/>
              </a:rPr>
              <a:t>单位时间内的点击数：</a:t>
            </a:r>
            <a:r>
              <a:rPr lang="en-US" altLang="zh-CN" sz="2400" dirty="0">
                <a:latin typeface="Calibri" panose="020F0502020204030204" pitchFamily="34" charset="0"/>
                <a:cs typeface="Times New Roman" panose="02020603050405020304" pitchFamily="18" charset="0"/>
              </a:rPr>
              <a:t>10,000</a:t>
            </a:r>
            <a:endParaRPr lang="zh-CN" altLang="zh-CN" sz="2400" dirty="0">
              <a:latin typeface="Calibri" panose="020F0502020204030204" pitchFamily="34" charset="0"/>
              <a:cs typeface="Times New Roman" panose="02020603050405020304" pitchFamily="18" charset="0"/>
            </a:endParaRPr>
          </a:p>
          <a:p>
            <a:pPr algn="just">
              <a:lnSpc>
                <a:spcPct val="150000"/>
              </a:lnSpc>
            </a:pPr>
            <a:r>
              <a:rPr lang="zh-CN" altLang="zh-CN" sz="2400" dirty="0">
                <a:latin typeface="Calibri" panose="020F0502020204030204" pitchFamily="34" charset="0"/>
                <a:cs typeface="Times New Roman" panose="02020603050405020304" pitchFamily="18" charset="0"/>
              </a:rPr>
              <a:t>系统预期的最大用户量：</a:t>
            </a:r>
            <a:r>
              <a:rPr lang="en-US" altLang="zh-CN" sz="2400" dirty="0">
                <a:latin typeface="Calibri" panose="020F0502020204030204" pitchFamily="34" charset="0"/>
                <a:cs typeface="Times New Roman" panose="02020603050405020304" pitchFamily="18" charset="0"/>
              </a:rPr>
              <a:t>10,000</a:t>
            </a:r>
            <a:endParaRPr lang="zh-CN" altLang="zh-CN" sz="2400" dirty="0">
              <a:latin typeface="Calibri" panose="020F0502020204030204" pitchFamily="34" charset="0"/>
              <a:cs typeface="Times New Roman" panose="02020603050405020304" pitchFamily="18" charset="0"/>
            </a:endParaRPr>
          </a:p>
          <a:p>
            <a:pPr algn="just">
              <a:lnSpc>
                <a:spcPct val="150000"/>
              </a:lnSpc>
            </a:pPr>
            <a:r>
              <a:rPr lang="zh-CN" altLang="zh-CN" sz="2400" dirty="0">
                <a:latin typeface="Calibri" panose="020F0502020204030204" pitchFamily="34" charset="0"/>
                <a:cs typeface="Times New Roman" panose="02020603050405020304" pitchFamily="18" charset="0"/>
              </a:rPr>
              <a:t>系统预期的最大联机的用户</a:t>
            </a:r>
            <a:r>
              <a:rPr lang="en-US" altLang="zh-CN" sz="2400" dirty="0">
                <a:latin typeface="Calibri" panose="020F0502020204030204" pitchFamily="34" charset="0"/>
                <a:cs typeface="Times New Roman" panose="02020603050405020304" pitchFamily="18" charset="0"/>
              </a:rPr>
              <a:t>(</a:t>
            </a:r>
            <a:r>
              <a:rPr lang="zh-CN" altLang="zh-CN" sz="2400" dirty="0">
                <a:latin typeface="Calibri" panose="020F0502020204030204" pitchFamily="34" charset="0"/>
                <a:cs typeface="Times New Roman" panose="02020603050405020304" pitchFamily="18" charset="0"/>
              </a:rPr>
              <a:t>登录</a:t>
            </a:r>
            <a:r>
              <a:rPr lang="en-US" altLang="zh-CN" sz="2400" dirty="0">
                <a:latin typeface="Calibri" panose="020F0502020204030204" pitchFamily="34" charset="0"/>
                <a:cs typeface="Times New Roman" panose="02020603050405020304" pitchFamily="18" charset="0"/>
              </a:rPr>
              <a:t>)</a:t>
            </a:r>
            <a:r>
              <a:rPr lang="zh-CN" altLang="zh-CN" sz="2400" dirty="0">
                <a:latin typeface="Calibri" panose="020F0502020204030204" pitchFamily="34" charset="0"/>
                <a:cs typeface="Times New Roman" panose="02020603050405020304" pitchFamily="18" charset="0"/>
              </a:rPr>
              <a:t>：</a:t>
            </a:r>
            <a:r>
              <a:rPr lang="en-US" altLang="zh-CN" sz="2400" dirty="0">
                <a:latin typeface="Calibri" panose="020F0502020204030204" pitchFamily="34" charset="0"/>
                <a:cs typeface="Times New Roman" panose="02020603050405020304" pitchFamily="18" charset="0"/>
              </a:rPr>
              <a:t>1,000</a:t>
            </a:r>
            <a:endParaRPr lang="zh-CN" altLang="zh-CN" sz="2400" dirty="0">
              <a:latin typeface="Calibri" panose="020F0502020204030204" pitchFamily="34" charset="0"/>
              <a:cs typeface="Times New Roman" panose="02020603050405020304" pitchFamily="18" charset="0"/>
            </a:endParaRPr>
          </a:p>
          <a:p>
            <a:pPr algn="just">
              <a:lnSpc>
                <a:spcPct val="150000"/>
              </a:lnSpc>
            </a:pPr>
            <a:r>
              <a:rPr lang="zh-CN" altLang="zh-CN" sz="2400" dirty="0">
                <a:latin typeface="Calibri" panose="020F0502020204030204" pitchFamily="34" charset="0"/>
                <a:cs typeface="Times New Roman" panose="02020603050405020304" pitchFamily="18" charset="0"/>
              </a:rPr>
              <a:t>系统预期的最大并行操作用户数：</a:t>
            </a:r>
            <a:r>
              <a:rPr lang="en-US" altLang="zh-CN" sz="2400" dirty="0">
                <a:latin typeface="Calibri" panose="020F0502020204030204" pitchFamily="34" charset="0"/>
                <a:cs typeface="Times New Roman" panose="02020603050405020304" pitchFamily="18" charset="0"/>
              </a:rPr>
              <a:t>1,000  </a:t>
            </a:r>
            <a:endParaRPr lang="zh-CN" altLang="zh-CN" sz="24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5910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254498" y="845681"/>
            <a:ext cx="1932950" cy="1749395"/>
          </a:xfrm>
          <a:prstGeom prst="rect">
            <a:avLst/>
          </a:prstGeom>
        </p:spPr>
      </p:pic>
      <p:sp>
        <p:nvSpPr>
          <p:cNvPr id="5" name="文本框 4"/>
          <p:cNvSpPr txBox="1"/>
          <p:nvPr/>
        </p:nvSpPr>
        <p:spPr>
          <a:xfrm>
            <a:off x="4885871" y="1429870"/>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01</a:t>
            </a:r>
            <a:endParaRPr lang="zh-CN" altLang="en-US" sz="3200"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2"/>
          <a:stretch>
            <a:fillRect/>
          </a:stretch>
        </p:blipFill>
        <p:spPr>
          <a:xfrm>
            <a:off x="4254498" y="2595076"/>
            <a:ext cx="1932950" cy="1749395"/>
          </a:xfrm>
          <a:prstGeom prst="rect">
            <a:avLst/>
          </a:prstGeom>
        </p:spPr>
      </p:pic>
      <p:sp>
        <p:nvSpPr>
          <p:cNvPr id="7" name="文本框 6"/>
          <p:cNvSpPr txBox="1"/>
          <p:nvPr/>
        </p:nvSpPr>
        <p:spPr>
          <a:xfrm>
            <a:off x="4885871" y="3179265"/>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02</a:t>
            </a:r>
            <a:endParaRPr lang="zh-CN" altLang="en-US" sz="3200" dirty="0">
              <a:solidFill>
                <a:srgbClr val="3975B2"/>
              </a:solidFill>
              <a:latin typeface="幼圆" panose="02010509060101010101" pitchFamily="49" charset="-122"/>
              <a:ea typeface="幼圆" panose="02010509060101010101" pitchFamily="49" charset="-122"/>
            </a:endParaRPr>
          </a:p>
        </p:txBody>
      </p:sp>
      <p:pic>
        <p:nvPicPr>
          <p:cNvPr id="8" name="图片 7"/>
          <p:cNvPicPr>
            <a:picLocks noChangeAspect="1"/>
          </p:cNvPicPr>
          <p:nvPr/>
        </p:nvPicPr>
        <p:blipFill>
          <a:blip r:embed="rId2"/>
          <a:stretch>
            <a:fillRect/>
          </a:stretch>
        </p:blipFill>
        <p:spPr>
          <a:xfrm>
            <a:off x="4254498" y="4344471"/>
            <a:ext cx="1932950" cy="1749395"/>
          </a:xfrm>
          <a:prstGeom prst="rect">
            <a:avLst/>
          </a:prstGeom>
        </p:spPr>
      </p:pic>
      <p:sp>
        <p:nvSpPr>
          <p:cNvPr id="9" name="文本框 8"/>
          <p:cNvSpPr txBox="1"/>
          <p:nvPr/>
        </p:nvSpPr>
        <p:spPr>
          <a:xfrm>
            <a:off x="4885871" y="4928660"/>
            <a:ext cx="595035" cy="584775"/>
          </a:xfrm>
          <a:prstGeom prst="rect">
            <a:avLst/>
          </a:prstGeom>
          <a:noFill/>
        </p:spPr>
        <p:txBody>
          <a:bodyPr wrap="none" rtlCol="0">
            <a:spAutoFit/>
          </a:bodyPr>
          <a:lstStyle/>
          <a:p>
            <a:r>
              <a:rPr lang="en-US" altLang="zh-CN" sz="3200" dirty="0">
                <a:solidFill>
                  <a:srgbClr val="3975B2"/>
                </a:solidFill>
                <a:latin typeface="幼圆" panose="02010509060101010101" pitchFamily="49" charset="-122"/>
                <a:ea typeface="幼圆" panose="02010509060101010101" pitchFamily="49" charset="-122"/>
              </a:rPr>
              <a:t>03</a:t>
            </a:r>
            <a:endParaRPr lang="zh-CN" altLang="en-US" sz="3200" dirty="0">
              <a:solidFill>
                <a:srgbClr val="3975B2"/>
              </a:solidFill>
              <a:latin typeface="幼圆" panose="02010509060101010101" pitchFamily="49" charset="-122"/>
              <a:ea typeface="幼圆" panose="02010509060101010101" pitchFamily="49" charset="-122"/>
            </a:endParaRPr>
          </a:p>
        </p:txBody>
      </p:sp>
      <p:sp>
        <p:nvSpPr>
          <p:cNvPr id="10" name="矩形 9"/>
          <p:cNvSpPr/>
          <p:nvPr/>
        </p:nvSpPr>
        <p:spPr>
          <a:xfrm>
            <a:off x="6199505" y="1209675"/>
            <a:ext cx="4295775" cy="998855"/>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1" fmla="*/ 0 w 5306049"/>
              <a:gd name="connsiteY0-2" fmla="*/ 0 h 999169"/>
              <a:gd name="connsiteX1-3" fmla="*/ 5306049 w 5306049"/>
              <a:gd name="connsiteY1-4" fmla="*/ 0 h 999169"/>
              <a:gd name="connsiteX2-5" fmla="*/ 5306049 w 5306049"/>
              <a:gd name="connsiteY2-6" fmla="*/ 999169 h 999169"/>
              <a:gd name="connsiteX3-7" fmla="*/ 0 w 5306049"/>
              <a:gd name="connsiteY3-8" fmla="*/ 999169 h 999169"/>
              <a:gd name="connsiteX4-9" fmla="*/ 0 w 5306049"/>
              <a:gd name="connsiteY4-10" fmla="*/ 0 h 999169"/>
              <a:gd name="connsiteX0-11" fmla="*/ 0 w 5306049"/>
              <a:gd name="connsiteY0-12" fmla="*/ 0 h 999169"/>
              <a:gd name="connsiteX1-13" fmla="*/ 5306049 w 5306049"/>
              <a:gd name="connsiteY1-14" fmla="*/ 0 h 999169"/>
              <a:gd name="connsiteX2-15" fmla="*/ 5306049 w 5306049"/>
              <a:gd name="connsiteY2-16" fmla="*/ 999169 h 999169"/>
              <a:gd name="connsiteX3-17" fmla="*/ 0 w 5306049"/>
              <a:gd name="connsiteY3-18" fmla="*/ 999169 h 999169"/>
              <a:gd name="connsiteX4-19" fmla="*/ 0 w 5306049"/>
              <a:gd name="connsiteY4-20" fmla="*/ 0 h 999169"/>
              <a:gd name="connsiteX0-21" fmla="*/ 0 w 5306049"/>
              <a:gd name="connsiteY0-22" fmla="*/ 0 h 999169"/>
              <a:gd name="connsiteX1-23" fmla="*/ 5306049 w 5306049"/>
              <a:gd name="connsiteY1-24" fmla="*/ 0 h 999169"/>
              <a:gd name="connsiteX2-25" fmla="*/ 5306049 w 5306049"/>
              <a:gd name="connsiteY2-26" fmla="*/ 999169 h 999169"/>
              <a:gd name="connsiteX3-27" fmla="*/ 0 w 5306049"/>
              <a:gd name="connsiteY3-28" fmla="*/ 999169 h 999169"/>
              <a:gd name="connsiteX4-29" fmla="*/ 0 w 5306049"/>
              <a:gd name="connsiteY4-30" fmla="*/ 0 h 999169"/>
              <a:gd name="connsiteX0-31" fmla="*/ 0 w 5306049"/>
              <a:gd name="connsiteY0-32" fmla="*/ 0 h 999169"/>
              <a:gd name="connsiteX1-33" fmla="*/ 5306049 w 5306049"/>
              <a:gd name="connsiteY1-34" fmla="*/ 0 h 999169"/>
              <a:gd name="connsiteX2-35" fmla="*/ 5306049 w 5306049"/>
              <a:gd name="connsiteY2-36" fmla="*/ 999169 h 999169"/>
              <a:gd name="connsiteX3-37" fmla="*/ 0 w 5306049"/>
              <a:gd name="connsiteY3-38" fmla="*/ 999169 h 999169"/>
              <a:gd name="connsiteX4-39" fmla="*/ 0 w 5306049"/>
              <a:gd name="connsiteY4-40" fmla="*/ 0 h 9991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9"/>
          <p:cNvSpPr/>
          <p:nvPr/>
        </p:nvSpPr>
        <p:spPr>
          <a:xfrm>
            <a:off x="6199505" y="3001645"/>
            <a:ext cx="4256405" cy="998855"/>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1" fmla="*/ 0 w 5306049"/>
              <a:gd name="connsiteY0-2" fmla="*/ 0 h 999169"/>
              <a:gd name="connsiteX1-3" fmla="*/ 5306049 w 5306049"/>
              <a:gd name="connsiteY1-4" fmla="*/ 0 h 999169"/>
              <a:gd name="connsiteX2-5" fmla="*/ 5306049 w 5306049"/>
              <a:gd name="connsiteY2-6" fmla="*/ 999169 h 999169"/>
              <a:gd name="connsiteX3-7" fmla="*/ 0 w 5306049"/>
              <a:gd name="connsiteY3-8" fmla="*/ 999169 h 999169"/>
              <a:gd name="connsiteX4-9" fmla="*/ 0 w 5306049"/>
              <a:gd name="connsiteY4-10" fmla="*/ 0 h 999169"/>
              <a:gd name="connsiteX0-11" fmla="*/ 0 w 5306049"/>
              <a:gd name="connsiteY0-12" fmla="*/ 0 h 999169"/>
              <a:gd name="connsiteX1-13" fmla="*/ 5306049 w 5306049"/>
              <a:gd name="connsiteY1-14" fmla="*/ 0 h 999169"/>
              <a:gd name="connsiteX2-15" fmla="*/ 5306049 w 5306049"/>
              <a:gd name="connsiteY2-16" fmla="*/ 999169 h 999169"/>
              <a:gd name="connsiteX3-17" fmla="*/ 0 w 5306049"/>
              <a:gd name="connsiteY3-18" fmla="*/ 999169 h 999169"/>
              <a:gd name="connsiteX4-19" fmla="*/ 0 w 5306049"/>
              <a:gd name="connsiteY4-20" fmla="*/ 0 h 999169"/>
              <a:gd name="connsiteX0-21" fmla="*/ 0 w 5306049"/>
              <a:gd name="connsiteY0-22" fmla="*/ 0 h 999169"/>
              <a:gd name="connsiteX1-23" fmla="*/ 5306049 w 5306049"/>
              <a:gd name="connsiteY1-24" fmla="*/ 0 h 999169"/>
              <a:gd name="connsiteX2-25" fmla="*/ 5306049 w 5306049"/>
              <a:gd name="connsiteY2-26" fmla="*/ 999169 h 999169"/>
              <a:gd name="connsiteX3-27" fmla="*/ 0 w 5306049"/>
              <a:gd name="connsiteY3-28" fmla="*/ 999169 h 999169"/>
              <a:gd name="connsiteX4-29" fmla="*/ 0 w 5306049"/>
              <a:gd name="connsiteY4-30" fmla="*/ 0 h 999169"/>
              <a:gd name="connsiteX0-31" fmla="*/ 0 w 5306049"/>
              <a:gd name="connsiteY0-32" fmla="*/ 0 h 999169"/>
              <a:gd name="connsiteX1-33" fmla="*/ 5306049 w 5306049"/>
              <a:gd name="connsiteY1-34" fmla="*/ 0 h 999169"/>
              <a:gd name="connsiteX2-35" fmla="*/ 5306049 w 5306049"/>
              <a:gd name="connsiteY2-36" fmla="*/ 999169 h 999169"/>
              <a:gd name="connsiteX3-37" fmla="*/ 0 w 5306049"/>
              <a:gd name="connsiteY3-38" fmla="*/ 999169 h 999169"/>
              <a:gd name="connsiteX4-39" fmla="*/ 0 w 5306049"/>
              <a:gd name="connsiteY4-40" fmla="*/ 0 h 9991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9"/>
          <p:cNvSpPr/>
          <p:nvPr/>
        </p:nvSpPr>
        <p:spPr>
          <a:xfrm>
            <a:off x="6199505" y="4758690"/>
            <a:ext cx="4257040" cy="998855"/>
          </a:xfrm>
          <a:custGeom>
            <a:avLst/>
            <a:gdLst>
              <a:gd name="connsiteX0" fmla="*/ 0 w 5306049"/>
              <a:gd name="connsiteY0" fmla="*/ 0 h 999169"/>
              <a:gd name="connsiteX1" fmla="*/ 5306049 w 5306049"/>
              <a:gd name="connsiteY1" fmla="*/ 0 h 999169"/>
              <a:gd name="connsiteX2" fmla="*/ 5306049 w 5306049"/>
              <a:gd name="connsiteY2" fmla="*/ 999169 h 999169"/>
              <a:gd name="connsiteX3" fmla="*/ 0 w 5306049"/>
              <a:gd name="connsiteY3" fmla="*/ 999169 h 999169"/>
              <a:gd name="connsiteX4" fmla="*/ 0 w 5306049"/>
              <a:gd name="connsiteY4" fmla="*/ 0 h 999169"/>
              <a:gd name="connsiteX0-1" fmla="*/ 0 w 5306049"/>
              <a:gd name="connsiteY0-2" fmla="*/ 0 h 999169"/>
              <a:gd name="connsiteX1-3" fmla="*/ 5306049 w 5306049"/>
              <a:gd name="connsiteY1-4" fmla="*/ 0 h 999169"/>
              <a:gd name="connsiteX2-5" fmla="*/ 5306049 w 5306049"/>
              <a:gd name="connsiteY2-6" fmla="*/ 999169 h 999169"/>
              <a:gd name="connsiteX3-7" fmla="*/ 0 w 5306049"/>
              <a:gd name="connsiteY3-8" fmla="*/ 999169 h 999169"/>
              <a:gd name="connsiteX4-9" fmla="*/ 0 w 5306049"/>
              <a:gd name="connsiteY4-10" fmla="*/ 0 h 999169"/>
              <a:gd name="connsiteX0-11" fmla="*/ 0 w 5306049"/>
              <a:gd name="connsiteY0-12" fmla="*/ 0 h 999169"/>
              <a:gd name="connsiteX1-13" fmla="*/ 5306049 w 5306049"/>
              <a:gd name="connsiteY1-14" fmla="*/ 0 h 999169"/>
              <a:gd name="connsiteX2-15" fmla="*/ 5306049 w 5306049"/>
              <a:gd name="connsiteY2-16" fmla="*/ 999169 h 999169"/>
              <a:gd name="connsiteX3-17" fmla="*/ 0 w 5306049"/>
              <a:gd name="connsiteY3-18" fmla="*/ 999169 h 999169"/>
              <a:gd name="connsiteX4-19" fmla="*/ 0 w 5306049"/>
              <a:gd name="connsiteY4-20" fmla="*/ 0 h 999169"/>
              <a:gd name="connsiteX0-21" fmla="*/ 0 w 5306049"/>
              <a:gd name="connsiteY0-22" fmla="*/ 0 h 999169"/>
              <a:gd name="connsiteX1-23" fmla="*/ 5306049 w 5306049"/>
              <a:gd name="connsiteY1-24" fmla="*/ 0 h 999169"/>
              <a:gd name="connsiteX2-25" fmla="*/ 5306049 w 5306049"/>
              <a:gd name="connsiteY2-26" fmla="*/ 999169 h 999169"/>
              <a:gd name="connsiteX3-27" fmla="*/ 0 w 5306049"/>
              <a:gd name="connsiteY3-28" fmla="*/ 999169 h 999169"/>
              <a:gd name="connsiteX4-29" fmla="*/ 0 w 5306049"/>
              <a:gd name="connsiteY4-30" fmla="*/ 0 h 999169"/>
              <a:gd name="connsiteX0-31" fmla="*/ 0 w 5306049"/>
              <a:gd name="connsiteY0-32" fmla="*/ 0 h 999169"/>
              <a:gd name="connsiteX1-33" fmla="*/ 5306049 w 5306049"/>
              <a:gd name="connsiteY1-34" fmla="*/ 0 h 999169"/>
              <a:gd name="connsiteX2-35" fmla="*/ 5306049 w 5306049"/>
              <a:gd name="connsiteY2-36" fmla="*/ 999169 h 999169"/>
              <a:gd name="connsiteX3-37" fmla="*/ 0 w 5306049"/>
              <a:gd name="connsiteY3-38" fmla="*/ 999169 h 999169"/>
              <a:gd name="connsiteX4-39" fmla="*/ 0 w 5306049"/>
              <a:gd name="connsiteY4-40" fmla="*/ 0 h 9991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06049" h="999169">
                <a:moveTo>
                  <a:pt x="0" y="0"/>
                </a:moveTo>
                <a:lnTo>
                  <a:pt x="5306049" y="0"/>
                </a:lnTo>
                <a:lnTo>
                  <a:pt x="5306049" y="999169"/>
                </a:lnTo>
                <a:lnTo>
                  <a:pt x="0" y="999169"/>
                </a:lnTo>
                <a:cubicBezTo>
                  <a:pt x="130629" y="535484"/>
                  <a:pt x="141515" y="496342"/>
                  <a:pt x="0" y="0"/>
                </a:cubicBezTo>
                <a:close/>
              </a:path>
            </a:pathLst>
          </a:cu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b="3492"/>
          <a:stretch>
            <a:fillRect/>
          </a:stretch>
        </p:blipFill>
        <p:spPr>
          <a:xfrm rot="5790764">
            <a:off x="615013" y="1908819"/>
            <a:ext cx="3266776" cy="3121910"/>
          </a:xfrm>
          <a:prstGeom prst="rect">
            <a:avLst/>
          </a:prstGeom>
        </p:spPr>
      </p:pic>
      <p:sp>
        <p:nvSpPr>
          <p:cNvPr id="15" name="文本框 14"/>
          <p:cNvSpPr txBox="1"/>
          <p:nvPr/>
        </p:nvSpPr>
        <p:spPr>
          <a:xfrm>
            <a:off x="1377979" y="3063139"/>
            <a:ext cx="1618615" cy="579120"/>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Content</a:t>
            </a:r>
          </a:p>
        </p:txBody>
      </p:sp>
      <p:sp>
        <p:nvSpPr>
          <p:cNvPr id="16" name="文本框 15"/>
          <p:cNvSpPr txBox="1"/>
          <p:nvPr/>
        </p:nvSpPr>
        <p:spPr>
          <a:xfrm>
            <a:off x="6633856" y="1414195"/>
            <a:ext cx="1838965"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Sprint 3</a:t>
            </a:r>
          </a:p>
        </p:txBody>
      </p:sp>
      <p:sp>
        <p:nvSpPr>
          <p:cNvPr id="17" name="文本框 16"/>
          <p:cNvSpPr txBox="1"/>
          <p:nvPr/>
        </p:nvSpPr>
        <p:spPr>
          <a:xfrm>
            <a:off x="6654149" y="3179265"/>
            <a:ext cx="1632178"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Project</a:t>
            </a:r>
          </a:p>
        </p:txBody>
      </p:sp>
      <p:sp>
        <p:nvSpPr>
          <p:cNvPr id="18" name="文本框 17"/>
          <p:cNvSpPr txBox="1"/>
          <p:nvPr/>
        </p:nvSpPr>
        <p:spPr>
          <a:xfrm>
            <a:off x="6633854" y="4962846"/>
            <a:ext cx="1632178" cy="584775"/>
          </a:xfrm>
          <a:prstGeom prst="rect">
            <a:avLst/>
          </a:prstGeom>
          <a:noFill/>
          <a:effectLst>
            <a:outerShdw blurRad="63500" sx="102000" sy="102000" algn="ctr" rotWithShape="0">
              <a:prstClr val="black">
                <a:alpha val="40000"/>
              </a:prstClr>
            </a:outerShdw>
          </a:effectLst>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性能</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5" name="图片 4">
            <a:hlinkClick r:id="rId3" action="ppaction://hlinkfile"/>
          </p:cNvPr>
          <p:cNvPicPr>
            <a:picLocks noChangeAspect="1"/>
          </p:cNvPicPr>
          <p:nvPr/>
        </p:nvPicPr>
        <p:blipFill>
          <a:blip r:embed="rId4"/>
          <a:stretch>
            <a:fillRect/>
          </a:stretch>
        </p:blipFill>
        <p:spPr>
          <a:xfrm>
            <a:off x="3173143" y="1212091"/>
            <a:ext cx="4743694" cy="4819898"/>
          </a:xfrm>
          <a:prstGeom prst="rect">
            <a:avLst/>
          </a:prstGeom>
        </p:spPr>
      </p:pic>
      <p:sp>
        <p:nvSpPr>
          <p:cNvPr id="6" name="文本框 5"/>
          <p:cNvSpPr txBox="1"/>
          <p:nvPr/>
        </p:nvSpPr>
        <p:spPr>
          <a:xfrm>
            <a:off x="1940560" y="2236371"/>
            <a:ext cx="1088972" cy="523220"/>
          </a:xfrm>
          <a:prstGeom prst="rect">
            <a:avLst/>
          </a:prstGeom>
          <a:noFill/>
        </p:spPr>
        <p:txBody>
          <a:bodyPr vert="horz" wrap="square" rtlCol="0">
            <a:spAutoFit/>
          </a:bodyPr>
          <a:lstStyle/>
          <a:p>
            <a:r>
              <a:rPr lang="en-US" altLang="zh-CN" sz="2800" b="1" dirty="0">
                <a:solidFill>
                  <a:srgbClr val="3975B2"/>
                </a:solidFill>
                <a:latin typeface="华文楷体" panose="02010600040101010101" pitchFamily="2" charset="-122"/>
                <a:ea typeface="华文楷体" panose="02010600040101010101" pitchFamily="2" charset="-122"/>
              </a:rPr>
              <a:t>KPI</a:t>
            </a:r>
            <a:endParaRPr lang="zh-CN" altLang="en-US" sz="2800" b="1" dirty="0">
              <a:solidFill>
                <a:srgbClr val="3975B2"/>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77744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需求管理</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1889760" y="1371660"/>
            <a:ext cx="6096000" cy="4462760"/>
          </a:xfrm>
          <a:prstGeom prst="rect">
            <a:avLst/>
          </a:prstGeom>
        </p:spPr>
        <p:txBody>
          <a:bodyPr>
            <a:spAutoFit/>
          </a:bodyPr>
          <a:lstStyle/>
          <a:p>
            <a:pPr algn="just">
              <a:spcAft>
                <a:spcPts val="0"/>
              </a:spcAft>
            </a:pPr>
            <a:r>
              <a:rPr lang="zh-CN" altLang="en-US" sz="2800" b="1" kern="100" dirty="0">
                <a:solidFill>
                  <a:srgbClr val="C00000"/>
                </a:solidFill>
                <a:latin typeface="Calibri" panose="020F0502020204030204" pitchFamily="34" charset="0"/>
                <a:cs typeface="Times New Roman" panose="02020603050405020304" pitchFamily="18" charset="0"/>
              </a:rPr>
              <a:t>版本控制：</a:t>
            </a:r>
            <a:endParaRPr lang="en-US" altLang="zh-CN" sz="2800" b="1" kern="100" dirty="0">
              <a:solidFill>
                <a:srgbClr val="C00000"/>
              </a:solidFill>
              <a:latin typeface="Calibri" panose="020F0502020204030204" pitchFamily="34" charset="0"/>
              <a:cs typeface="Times New Roman" panose="02020603050405020304" pitchFamily="18" charset="0"/>
            </a:endParaRPr>
          </a:p>
          <a:p>
            <a:pPr algn="just">
              <a:spcAft>
                <a:spcPts val="0"/>
              </a:spcAft>
            </a:pPr>
            <a:r>
              <a:rPr lang="en-US" altLang="zh-CN" sz="2400" kern="100" dirty="0">
                <a:latin typeface="Calibri" panose="020F0502020204030204" pitchFamily="34" charset="0"/>
                <a:cs typeface="Times New Roman" panose="02020603050405020304" pitchFamily="18" charset="0"/>
              </a:rPr>
              <a:t>Sprint1</a:t>
            </a:r>
            <a:r>
              <a:rPr lang="zh-CN" altLang="en-US" sz="2400" kern="100" dirty="0">
                <a:latin typeface="Calibri" panose="020F0502020204030204" pitchFamily="34" charset="0"/>
                <a:cs typeface="Times New Roman" panose="02020603050405020304" pitchFamily="18" charset="0"/>
              </a:rPr>
              <a:t>：完成登录注册，添加好友，</a:t>
            </a:r>
            <a:r>
              <a:rPr lang="en-US" altLang="zh-CN" sz="2400" kern="100" dirty="0">
                <a:latin typeface="Calibri" panose="020F0502020204030204" pitchFamily="34" charset="0"/>
                <a:cs typeface="Times New Roman" panose="02020603050405020304" pitchFamily="18" charset="0"/>
              </a:rPr>
              <a:t>release</a:t>
            </a:r>
            <a:r>
              <a:rPr lang="zh-CN" altLang="en-US" sz="2400" kern="100" dirty="0">
                <a:latin typeface="Calibri" panose="020F0502020204030204" pitchFamily="34" charset="0"/>
                <a:cs typeface="Times New Roman" panose="02020603050405020304" pitchFamily="18" charset="0"/>
              </a:rPr>
              <a:t>第一个版本</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en-US" altLang="zh-CN" sz="2400" kern="100" dirty="0">
                <a:latin typeface="Calibri" panose="020F0502020204030204" pitchFamily="34" charset="0"/>
                <a:cs typeface="Times New Roman" panose="02020603050405020304" pitchFamily="18" charset="0"/>
              </a:rPr>
              <a:t>Sprint2</a:t>
            </a:r>
            <a:r>
              <a:rPr lang="zh-CN" altLang="en-US" sz="2400" kern="100" dirty="0">
                <a:latin typeface="Calibri" panose="020F0502020204030204" pitchFamily="34" charset="0"/>
                <a:cs typeface="Times New Roman" panose="02020603050405020304" pitchFamily="18" charset="0"/>
              </a:rPr>
              <a:t>：完成建立群组，收发消息，</a:t>
            </a:r>
            <a:r>
              <a:rPr lang="en-US" altLang="zh-CN" sz="2400" kern="100" dirty="0">
                <a:latin typeface="Calibri" panose="020F0502020204030204" pitchFamily="34" charset="0"/>
                <a:cs typeface="Times New Roman" panose="02020603050405020304" pitchFamily="18" charset="0"/>
              </a:rPr>
              <a:t>release</a:t>
            </a:r>
            <a:r>
              <a:rPr lang="zh-CN" altLang="en-US" sz="2400" kern="100" dirty="0">
                <a:latin typeface="Calibri" panose="020F0502020204030204" pitchFamily="34" charset="0"/>
                <a:cs typeface="Times New Roman" panose="02020603050405020304" pitchFamily="18" charset="0"/>
              </a:rPr>
              <a:t>第二个版本</a:t>
            </a:r>
            <a:endParaRPr lang="en-US" altLang="zh-CN" sz="2400" kern="100" dirty="0">
              <a:latin typeface="Calibri" panose="020F0502020204030204" pitchFamily="34" charset="0"/>
              <a:cs typeface="Times New Roman" panose="02020603050405020304" pitchFamily="18" charset="0"/>
            </a:endParaRPr>
          </a:p>
          <a:p>
            <a:pPr algn="just">
              <a:spcAft>
                <a:spcPts val="0"/>
              </a:spcAft>
            </a:pPr>
            <a:r>
              <a:rPr lang="en-US" altLang="zh-CN" sz="2400" kern="100" dirty="0">
                <a:latin typeface="Calibri" panose="020F0502020204030204" pitchFamily="34" charset="0"/>
                <a:cs typeface="Times New Roman" panose="02020603050405020304" pitchFamily="18" charset="0"/>
              </a:rPr>
              <a:t>Sprint3</a:t>
            </a:r>
            <a:r>
              <a:rPr lang="zh-CN" altLang="en-US" sz="2400" kern="100" dirty="0">
                <a:latin typeface="Calibri" panose="020F0502020204030204" pitchFamily="34" charset="0"/>
                <a:cs typeface="Times New Roman" panose="02020603050405020304" pitchFamily="18" charset="0"/>
              </a:rPr>
              <a:t>：完成两个</a:t>
            </a:r>
            <a:r>
              <a:rPr lang="en-US" altLang="zh-CN" sz="2400" kern="100" dirty="0">
                <a:latin typeface="Calibri" panose="020F0502020204030204" pitchFamily="34" charset="0"/>
                <a:cs typeface="Times New Roman" panose="02020603050405020304" pitchFamily="18" charset="0"/>
              </a:rPr>
              <a:t>App</a:t>
            </a:r>
            <a:r>
              <a:rPr lang="zh-CN" altLang="en-US" sz="2400" kern="100" dirty="0">
                <a:latin typeface="Calibri" panose="020F0502020204030204" pitchFamily="34" charset="0"/>
                <a:cs typeface="Times New Roman" panose="02020603050405020304" pitchFamily="18" charset="0"/>
              </a:rPr>
              <a:t>拆分，消息的本地存储，添加附加功能，</a:t>
            </a:r>
            <a:r>
              <a:rPr lang="en-US" altLang="zh-CN" sz="2400" kern="100" dirty="0">
                <a:latin typeface="Calibri" panose="020F0502020204030204" pitchFamily="34" charset="0"/>
                <a:cs typeface="Times New Roman" panose="02020603050405020304" pitchFamily="18" charset="0"/>
              </a:rPr>
              <a:t>release</a:t>
            </a:r>
            <a:r>
              <a:rPr lang="zh-CN" altLang="en-US" sz="2400" kern="100" dirty="0">
                <a:latin typeface="Calibri" panose="020F0502020204030204" pitchFamily="34" charset="0"/>
                <a:cs typeface="Times New Roman" panose="02020603050405020304" pitchFamily="18" charset="0"/>
              </a:rPr>
              <a:t>第三个版本</a:t>
            </a:r>
            <a:endParaRPr lang="en-US" altLang="zh-CN" sz="2400" kern="100" dirty="0">
              <a:latin typeface="Calibri" panose="020F0502020204030204" pitchFamily="34" charset="0"/>
              <a:cs typeface="Times New Roman" panose="02020603050405020304" pitchFamily="18" charset="0"/>
            </a:endParaRPr>
          </a:p>
          <a:p>
            <a:pPr algn="just">
              <a:spcAft>
                <a:spcPts val="0"/>
              </a:spcAft>
            </a:pPr>
            <a:endParaRPr lang="en-US" altLang="zh-CN" b="1" kern="100" dirty="0">
              <a:latin typeface="Calibri" panose="020F0502020204030204" pitchFamily="34" charset="0"/>
              <a:cs typeface="Times New Roman" panose="02020603050405020304" pitchFamily="18" charset="0"/>
            </a:endParaRPr>
          </a:p>
          <a:p>
            <a:pPr algn="just"/>
            <a:r>
              <a:rPr lang="zh-CN" altLang="en-US" sz="2800" b="1" kern="100" dirty="0">
                <a:solidFill>
                  <a:srgbClr val="C00000"/>
                </a:solidFill>
                <a:latin typeface="Calibri" panose="020F0502020204030204" pitchFamily="34" charset="0"/>
                <a:cs typeface="Times New Roman" panose="02020603050405020304" pitchFamily="18" charset="0"/>
              </a:rPr>
              <a:t>计划变更：</a:t>
            </a:r>
            <a:endParaRPr lang="en-US" altLang="zh-CN" sz="2800" b="1" kern="100" dirty="0">
              <a:solidFill>
                <a:srgbClr val="C00000"/>
              </a:solidFill>
              <a:latin typeface="Calibri" panose="020F0502020204030204" pitchFamily="34" charset="0"/>
              <a:cs typeface="Times New Roman" panose="02020603050405020304" pitchFamily="18" charset="0"/>
            </a:endParaRPr>
          </a:p>
          <a:p>
            <a:pPr marL="342900" indent="-342900" algn="just">
              <a:spcAft>
                <a:spcPts val="0"/>
              </a:spcAft>
              <a:buAutoNum type="arabicPeriod"/>
            </a:pPr>
            <a:r>
              <a:rPr lang="zh-CN" altLang="en-US" sz="2400" kern="100" dirty="0">
                <a:latin typeface="Calibri" panose="020F0502020204030204" pitchFamily="34" charset="0"/>
                <a:cs typeface="Times New Roman" panose="02020603050405020304" pitchFamily="18" charset="0"/>
              </a:rPr>
              <a:t>拆分</a:t>
            </a:r>
            <a:r>
              <a:rPr lang="en-US" altLang="zh-CN" sz="2400" kern="100" dirty="0">
                <a:latin typeface="Calibri" panose="020F0502020204030204" pitchFamily="34" charset="0"/>
                <a:cs typeface="Times New Roman" panose="02020603050405020304" pitchFamily="18" charset="0"/>
              </a:rPr>
              <a:t>APP</a:t>
            </a:r>
            <a:r>
              <a:rPr lang="zh-CN" altLang="en-US" sz="2400" kern="100" dirty="0">
                <a:latin typeface="Calibri" panose="020F0502020204030204" pitchFamily="34" charset="0"/>
                <a:cs typeface="Times New Roman" panose="02020603050405020304" pitchFamily="18" charset="0"/>
              </a:rPr>
              <a:t>从</a:t>
            </a:r>
            <a:r>
              <a:rPr lang="en-US" altLang="zh-CN" sz="2400" kern="100" dirty="0">
                <a:latin typeface="Calibri" panose="020F0502020204030204" pitchFamily="34" charset="0"/>
                <a:cs typeface="Times New Roman" panose="02020603050405020304" pitchFamily="18" charset="0"/>
              </a:rPr>
              <a:t>Sprint2</a:t>
            </a:r>
            <a:r>
              <a:rPr lang="zh-CN" altLang="en-US" sz="2400" kern="100" dirty="0">
                <a:latin typeface="Calibri" panose="020F0502020204030204" pitchFamily="34" charset="0"/>
                <a:cs typeface="Times New Roman" panose="02020603050405020304" pitchFamily="18" charset="0"/>
              </a:rPr>
              <a:t>推迟至</a:t>
            </a:r>
            <a:r>
              <a:rPr lang="en-US" altLang="zh-CN" sz="2400" kern="100" dirty="0">
                <a:latin typeface="Calibri" panose="020F0502020204030204" pitchFamily="34" charset="0"/>
                <a:cs typeface="Times New Roman" panose="02020603050405020304" pitchFamily="18" charset="0"/>
              </a:rPr>
              <a:t>Sprint3</a:t>
            </a:r>
            <a:r>
              <a:rPr lang="zh-CN" altLang="en-US" sz="2400" kern="100" dirty="0">
                <a:latin typeface="Calibri" panose="020F0502020204030204" pitchFamily="34" charset="0"/>
                <a:cs typeface="Times New Roman" panose="02020603050405020304" pitchFamily="18" charset="0"/>
              </a:rPr>
              <a:t>；</a:t>
            </a:r>
            <a:endParaRPr lang="en-US" altLang="zh-CN" sz="2400" kern="100" dirty="0">
              <a:latin typeface="Calibri" panose="020F0502020204030204" pitchFamily="34" charset="0"/>
              <a:cs typeface="Times New Roman" panose="02020603050405020304" pitchFamily="18" charset="0"/>
            </a:endParaRPr>
          </a:p>
          <a:p>
            <a:pPr marL="342900" indent="-342900" algn="just">
              <a:spcAft>
                <a:spcPts val="0"/>
              </a:spcAft>
              <a:buAutoNum type="arabicPeriod"/>
            </a:pPr>
            <a:r>
              <a:rPr lang="zh-CN" altLang="en-US" sz="2400" kern="100" dirty="0">
                <a:latin typeface="Calibri" panose="020F0502020204030204" pitchFamily="34" charset="0"/>
                <a:cs typeface="Times New Roman" panose="02020603050405020304" pitchFamily="18" charset="0"/>
              </a:rPr>
              <a:t>添加找回密码功能；</a:t>
            </a:r>
            <a:endParaRPr lang="en-US" altLang="zh-CN" sz="2400" kern="100" dirty="0">
              <a:latin typeface="Calibri" panose="020F0502020204030204" pitchFamily="34" charset="0"/>
              <a:cs typeface="Times New Roman" panose="02020603050405020304" pitchFamily="18" charset="0"/>
            </a:endParaRPr>
          </a:p>
          <a:p>
            <a:pPr marL="342900" indent="-342900" algn="just">
              <a:spcAft>
                <a:spcPts val="0"/>
              </a:spcAft>
              <a:buAutoNum type="arabicPeriod"/>
            </a:pPr>
            <a:endParaRPr lang="en-US" altLang="zh-CN" b="1"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883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420582"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寸草心</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0" name="文本框 9"/>
          <p:cNvSpPr txBox="1"/>
          <p:nvPr/>
        </p:nvSpPr>
        <p:spPr>
          <a:xfrm>
            <a:off x="4561840" y="2137062"/>
            <a:ext cx="3057247" cy="2062103"/>
          </a:xfrm>
          <a:prstGeom prst="rect">
            <a:avLst/>
          </a:prstGeom>
          <a:noFill/>
        </p:spPr>
        <p:txBody>
          <a:bodyPr wrap="none" rtlCol="0">
            <a:spAutoFit/>
          </a:bodyPr>
          <a:lstStyle/>
          <a:p>
            <a:r>
              <a:rPr lang="zh-CN" altLang="en-US" sz="3200" dirty="0">
                <a:latin typeface="+mn-ea"/>
                <a:hlinkClick r:id="rId3" action="ppaction://hlinkfile"/>
              </a:rPr>
              <a:t>注册</a:t>
            </a:r>
            <a:endParaRPr lang="en-US" altLang="zh-CN" sz="3200" dirty="0">
              <a:latin typeface="+mn-ea"/>
            </a:endParaRPr>
          </a:p>
          <a:p>
            <a:r>
              <a:rPr lang="zh-CN" altLang="en-US" sz="3200" dirty="0">
                <a:latin typeface="+mn-ea"/>
                <a:hlinkClick r:id="rId4" action="ppaction://hlinkfile"/>
              </a:rPr>
              <a:t>好友与群组管理</a:t>
            </a:r>
            <a:endParaRPr lang="en-US" altLang="zh-CN" sz="3200" dirty="0">
              <a:latin typeface="+mn-ea"/>
            </a:endParaRPr>
          </a:p>
          <a:p>
            <a:r>
              <a:rPr lang="zh-CN" altLang="en-US" sz="3200" dirty="0">
                <a:latin typeface="+mn-ea"/>
                <a:hlinkClick r:id="rId5" action="ppaction://hlinkfile"/>
              </a:rPr>
              <a:t>发送消息</a:t>
            </a:r>
            <a:endParaRPr lang="en-US" altLang="zh-CN" sz="3200" dirty="0">
              <a:latin typeface="+mn-ea"/>
            </a:endParaRPr>
          </a:p>
          <a:p>
            <a:r>
              <a:rPr lang="zh-CN" altLang="en-US" sz="3200" dirty="0">
                <a:latin typeface="+mn-ea"/>
                <a:hlinkClick r:id="rId6" action="ppaction://hlinkfile"/>
              </a:rPr>
              <a:t>密码修改</a:t>
            </a:r>
            <a:endParaRPr lang="en-US" altLang="zh-CN" sz="4000" dirty="0">
              <a:latin typeface="+mn-ea"/>
            </a:endParaRPr>
          </a:p>
        </p:txBody>
      </p:sp>
      <p:sp>
        <p:nvSpPr>
          <p:cNvPr id="12" name="矩形 11"/>
          <p:cNvSpPr/>
          <p:nvPr/>
        </p:nvSpPr>
        <p:spPr>
          <a:xfrm>
            <a:off x="1240607" y="2644894"/>
            <a:ext cx="2339102" cy="523220"/>
          </a:xfrm>
          <a:prstGeom prst="rect">
            <a:avLst/>
          </a:prstGeom>
        </p:spPr>
        <p:txBody>
          <a:bodyPr wrap="none">
            <a:spAutoFit/>
          </a:bodyPr>
          <a:lstStyle/>
          <a:p>
            <a:r>
              <a:rPr lang="zh-CN" altLang="en-US" sz="2800" b="1" dirty="0">
                <a:solidFill>
                  <a:srgbClr val="002060"/>
                </a:solidFill>
                <a:latin typeface="华文行楷" panose="02010800040101010101" pitchFamily="2" charset="-122"/>
                <a:ea typeface="华文行楷" panose="02010800040101010101" pitchFamily="2" charset="-122"/>
              </a:rPr>
              <a:t>程序录屏演示</a:t>
            </a:r>
          </a:p>
        </p:txBody>
      </p:sp>
    </p:spTree>
    <p:extLst>
      <p:ext uri="{BB962C8B-B14F-4D97-AF65-F5344CB8AC3E}">
        <p14:creationId xmlns:p14="http://schemas.microsoft.com/office/powerpoint/2010/main" val="1001140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00860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架构</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498" y="974625"/>
            <a:ext cx="6448254" cy="5628046"/>
          </a:xfrm>
          <a:prstGeom prst="rect">
            <a:avLst/>
          </a:prstGeom>
        </p:spPr>
      </p:pic>
      <p:cxnSp>
        <p:nvCxnSpPr>
          <p:cNvPr id="5" name="直接箭头连接符 4"/>
          <p:cNvCxnSpPr>
            <a:cxnSpLocks/>
          </p:cNvCxnSpPr>
          <p:nvPr/>
        </p:nvCxnSpPr>
        <p:spPr>
          <a:xfrm flipV="1">
            <a:off x="7814752" y="2162730"/>
            <a:ext cx="1024448" cy="3404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042400" y="974625"/>
            <a:ext cx="1980029"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外部服务器</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5521" y="1593769"/>
            <a:ext cx="2384048" cy="1589365"/>
          </a:xfrm>
          <a:prstGeom prst="rect">
            <a:avLst/>
          </a:prstGeom>
        </p:spPr>
      </p:pic>
      <p:cxnSp>
        <p:nvCxnSpPr>
          <p:cNvPr id="11" name="直接箭头连接符 10"/>
          <p:cNvCxnSpPr>
            <a:cxnSpLocks/>
          </p:cNvCxnSpPr>
          <p:nvPr/>
        </p:nvCxnSpPr>
        <p:spPr>
          <a:xfrm flipV="1">
            <a:off x="7814752" y="4382701"/>
            <a:ext cx="1140769" cy="1946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114055" y="3788648"/>
            <a:ext cx="1836720" cy="523220"/>
          </a:xfrm>
          <a:prstGeom prst="rect">
            <a:avLst/>
          </a:prstGeom>
          <a:noFill/>
        </p:spPr>
        <p:txBody>
          <a:bodyPr wrap="non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内部</a:t>
            </a:r>
            <a:r>
              <a:rPr lang="en-US" altLang="zh-CN" sz="2800" b="0" cap="none" spc="0" dirty="0">
                <a:ln w="0"/>
                <a:solidFill>
                  <a:schemeClr val="tx1"/>
                </a:solidFill>
                <a:effectLst>
                  <a:outerShdw blurRad="38100" dist="19050" dir="2700000" algn="tl" rotWithShape="0">
                    <a:schemeClr val="dk1">
                      <a:alpha val="40000"/>
                    </a:schemeClr>
                  </a:outerShdw>
                </a:effectLst>
              </a:rPr>
              <a:t>SQLite</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14" name="图片 13"/>
          <p:cNvPicPr>
            <a:picLocks noChangeAspect="1"/>
          </p:cNvPicPr>
          <p:nvPr/>
        </p:nvPicPr>
        <p:blipFill>
          <a:blip r:embed="rId6"/>
          <a:stretch>
            <a:fillRect/>
          </a:stretch>
        </p:blipFill>
        <p:spPr>
          <a:xfrm>
            <a:off x="9085601" y="4479122"/>
            <a:ext cx="2271993" cy="475053"/>
          </a:xfrm>
          <a:prstGeom prst="rect">
            <a:avLst/>
          </a:prstGeom>
        </p:spPr>
      </p:pic>
      <p:pic>
        <p:nvPicPr>
          <p:cNvPr id="16" name="图片 15"/>
          <p:cNvPicPr>
            <a:picLocks noChangeAspect="1"/>
          </p:cNvPicPr>
          <p:nvPr/>
        </p:nvPicPr>
        <p:blipFill>
          <a:blip r:embed="rId7"/>
          <a:stretch>
            <a:fillRect/>
          </a:stretch>
        </p:blipFill>
        <p:spPr>
          <a:xfrm>
            <a:off x="9042400" y="5252251"/>
            <a:ext cx="2522578" cy="355605"/>
          </a:xfrm>
          <a:prstGeom prst="rect">
            <a:avLst/>
          </a:prstGeom>
        </p:spPr>
      </p:pic>
    </p:spTree>
    <p:extLst>
      <p:ext uri="{BB962C8B-B14F-4D97-AF65-F5344CB8AC3E}">
        <p14:creationId xmlns:p14="http://schemas.microsoft.com/office/powerpoint/2010/main" val="3283019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034531"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a:t>
            </a:r>
            <a:r>
              <a:rPr lang="zh-CN" altLang="en-US" sz="3600" b="1" dirty="0">
                <a:solidFill>
                  <a:srgbClr val="3975B2"/>
                </a:solidFill>
                <a:latin typeface="幼圆" panose="02010509060101010101" pitchFamily="49" charset="-122"/>
                <a:ea typeface="幼圆" panose="02010509060101010101" pitchFamily="49" charset="-122"/>
              </a:rPr>
              <a:t>重构</a:t>
            </a:r>
            <a:endParaRPr lang="en-US" altLang="zh-CN" sz="3600" b="1" dirty="0">
              <a:solidFill>
                <a:srgbClr val="3975B2"/>
              </a:solidFill>
              <a:latin typeface="幼圆" panose="02010509060101010101" pitchFamily="49" charset="-122"/>
              <a:ea typeface="幼圆" panose="020105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636966" y="2192677"/>
            <a:ext cx="1107996"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1-2</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21831" y="3023674"/>
            <a:ext cx="1415772" cy="1200329"/>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重构流程</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实施重构</a:t>
            </a:r>
            <a:endParaRPr lang="en-US" altLang="zh-CN"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860162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重构流程</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矩形: 圆角 4"/>
          <p:cNvSpPr/>
          <p:nvPr/>
        </p:nvSpPr>
        <p:spPr>
          <a:xfrm>
            <a:off x="1371360" y="1888252"/>
            <a:ext cx="232664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需求改进</a:t>
            </a:r>
          </a:p>
        </p:txBody>
      </p:sp>
      <p:sp>
        <p:nvSpPr>
          <p:cNvPr id="7" name="矩形: 圆角 6"/>
          <p:cNvSpPr/>
          <p:nvPr/>
        </p:nvSpPr>
        <p:spPr>
          <a:xfrm>
            <a:off x="1371360" y="4550172"/>
            <a:ext cx="232664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重写</a:t>
            </a:r>
            <a:r>
              <a:rPr lang="en-US" altLang="zh-CN" dirty="0"/>
              <a:t>/</a:t>
            </a:r>
            <a:r>
              <a:rPr lang="zh-CN" altLang="en-US" dirty="0"/>
              <a:t>修改单元测试用例</a:t>
            </a:r>
          </a:p>
        </p:txBody>
      </p:sp>
      <p:sp>
        <p:nvSpPr>
          <p:cNvPr id="8" name="矩形: 圆角 7"/>
          <p:cNvSpPr/>
          <p:nvPr/>
        </p:nvSpPr>
        <p:spPr>
          <a:xfrm>
            <a:off x="4897120" y="1889760"/>
            <a:ext cx="254000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根据用例编写测试代码</a:t>
            </a:r>
          </a:p>
        </p:txBody>
      </p:sp>
      <p:sp>
        <p:nvSpPr>
          <p:cNvPr id="9" name="矩形: 圆角 8"/>
          <p:cNvSpPr/>
          <p:nvPr/>
        </p:nvSpPr>
        <p:spPr>
          <a:xfrm>
            <a:off x="5003800" y="4548664"/>
            <a:ext cx="232664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进行开发</a:t>
            </a:r>
          </a:p>
        </p:txBody>
      </p:sp>
      <p:sp>
        <p:nvSpPr>
          <p:cNvPr id="10" name="矩形: 圆角 9"/>
          <p:cNvSpPr/>
          <p:nvPr/>
        </p:nvSpPr>
        <p:spPr>
          <a:xfrm>
            <a:off x="8229600" y="1888252"/>
            <a:ext cx="232664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集成测试</a:t>
            </a:r>
          </a:p>
        </p:txBody>
      </p:sp>
      <p:sp>
        <p:nvSpPr>
          <p:cNvPr id="11" name="矩形: 圆角 10"/>
          <p:cNvSpPr/>
          <p:nvPr/>
        </p:nvSpPr>
        <p:spPr>
          <a:xfrm>
            <a:off x="8229600" y="4550172"/>
            <a:ext cx="2326640" cy="680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发布新版本</a:t>
            </a:r>
          </a:p>
        </p:txBody>
      </p:sp>
      <p:cxnSp>
        <p:nvCxnSpPr>
          <p:cNvPr id="14" name="连接符: 曲线 13"/>
          <p:cNvCxnSpPr>
            <a:stCxn id="5" idx="2"/>
            <a:endCxn id="7" idx="0"/>
          </p:cNvCxnSpPr>
          <p:nvPr/>
        </p:nvCxnSpPr>
        <p:spPr>
          <a:xfrm rot="5400000">
            <a:off x="1544080" y="3559572"/>
            <a:ext cx="1981200" cy="12700"/>
          </a:xfrm>
          <a:prstGeom prst="curvedConnector3">
            <a:avLst/>
          </a:prstGeom>
          <a:ln w="57150">
            <a:tailEnd type="triangle"/>
          </a:ln>
          <a:effectLst/>
        </p:spPr>
        <p:style>
          <a:lnRef idx="3">
            <a:schemeClr val="accent1"/>
          </a:lnRef>
          <a:fillRef idx="0">
            <a:schemeClr val="accent1"/>
          </a:fillRef>
          <a:effectRef idx="2">
            <a:schemeClr val="accent1"/>
          </a:effectRef>
          <a:fontRef idx="minor">
            <a:schemeClr val="tx1"/>
          </a:fontRef>
        </p:style>
      </p:cxnSp>
      <p:cxnSp>
        <p:nvCxnSpPr>
          <p:cNvPr id="15" name="连接符: 曲线 14"/>
          <p:cNvCxnSpPr/>
          <p:nvPr/>
        </p:nvCxnSpPr>
        <p:spPr>
          <a:xfrm rot="5400000">
            <a:off x="5282960" y="3559572"/>
            <a:ext cx="1981200" cy="12700"/>
          </a:xfrm>
          <a:prstGeom prst="curvedConnector3">
            <a:avLst/>
          </a:prstGeom>
          <a:ln w="57150">
            <a:tailEnd type="triangle"/>
          </a:ln>
          <a:effectLst/>
        </p:spPr>
        <p:style>
          <a:lnRef idx="3">
            <a:schemeClr val="accent1"/>
          </a:lnRef>
          <a:fillRef idx="0">
            <a:schemeClr val="accent1"/>
          </a:fillRef>
          <a:effectRef idx="2">
            <a:schemeClr val="accent1"/>
          </a:effectRef>
          <a:fontRef idx="minor">
            <a:schemeClr val="tx1"/>
          </a:fontRef>
        </p:style>
      </p:cxnSp>
      <p:cxnSp>
        <p:nvCxnSpPr>
          <p:cNvPr id="16" name="连接符: 曲线 15"/>
          <p:cNvCxnSpPr/>
          <p:nvPr/>
        </p:nvCxnSpPr>
        <p:spPr>
          <a:xfrm rot="5400000">
            <a:off x="8408670" y="3559572"/>
            <a:ext cx="1981200" cy="12700"/>
          </a:xfrm>
          <a:prstGeom prst="curvedConnector3">
            <a:avLst/>
          </a:prstGeom>
          <a:ln w="57150">
            <a:tailEnd type="triangle"/>
          </a:ln>
          <a:effectLst/>
        </p:spPr>
        <p:style>
          <a:lnRef idx="3">
            <a:schemeClr val="accent1"/>
          </a:lnRef>
          <a:fillRef idx="0">
            <a:schemeClr val="accent1"/>
          </a:fillRef>
          <a:effectRef idx="2">
            <a:schemeClr val="accent1"/>
          </a:effectRef>
          <a:fontRef idx="minor">
            <a:schemeClr val="tx1"/>
          </a:fontRef>
        </p:style>
      </p:cxnSp>
      <p:cxnSp>
        <p:nvCxnSpPr>
          <p:cNvPr id="18" name="连接符: 曲线 17"/>
          <p:cNvCxnSpPr>
            <a:stCxn id="7" idx="3"/>
            <a:endCxn id="8" idx="1"/>
          </p:cNvCxnSpPr>
          <p:nvPr/>
        </p:nvCxnSpPr>
        <p:spPr>
          <a:xfrm flipV="1">
            <a:off x="3698000" y="2230120"/>
            <a:ext cx="1199120" cy="2660412"/>
          </a:xfrm>
          <a:prstGeom prst="curvedConnector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p:cNvCxnSpPr>
            <a:stCxn id="9" idx="3"/>
            <a:endCxn id="10" idx="1"/>
          </p:cNvCxnSpPr>
          <p:nvPr/>
        </p:nvCxnSpPr>
        <p:spPr>
          <a:xfrm flipV="1">
            <a:off x="7330440" y="2228612"/>
            <a:ext cx="899160" cy="2660412"/>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424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5" name="文本框 4"/>
          <p:cNvSpPr txBox="1"/>
          <p:nvPr/>
        </p:nvSpPr>
        <p:spPr>
          <a:xfrm>
            <a:off x="1240607" y="389850"/>
            <a:ext cx="100860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stretch>
            <a:fillRect/>
          </a:stretch>
        </p:blipFill>
        <p:spPr>
          <a:xfrm>
            <a:off x="3426882" y="1664044"/>
            <a:ext cx="3886881" cy="3508239"/>
          </a:xfrm>
          <a:prstGeom prst="rect">
            <a:avLst/>
          </a:prstGeom>
        </p:spPr>
      </p:pic>
      <p:sp>
        <p:nvSpPr>
          <p:cNvPr id="7" name="文本框 6"/>
          <p:cNvSpPr txBox="1"/>
          <p:nvPr/>
        </p:nvSpPr>
        <p:spPr>
          <a:xfrm>
            <a:off x="7364236" y="3472426"/>
            <a:ext cx="3624943" cy="1181542"/>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a:p>
            <a:pPr>
              <a:lnSpc>
                <a:spcPct val="150000"/>
              </a:lnSpc>
            </a:pPr>
            <a:endParaRPr lang="zh-CN" altLang="en-US" dirty="0">
              <a:solidFill>
                <a:srgbClr val="3975B2"/>
              </a:solidFill>
              <a:latin typeface="幼圆" panose="02010509060101010101" pitchFamily="49" charset="-122"/>
              <a:ea typeface="幼圆" panose="02010509060101010101" pitchFamily="49" charset="-122"/>
            </a:endParaRPr>
          </a:p>
        </p:txBody>
      </p:sp>
      <p:sp>
        <p:nvSpPr>
          <p:cNvPr id="8" name="文本框 7"/>
          <p:cNvSpPr txBox="1"/>
          <p:nvPr/>
        </p:nvSpPr>
        <p:spPr>
          <a:xfrm>
            <a:off x="4676062" y="578478"/>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9" name="文本框 8"/>
          <p:cNvSpPr txBox="1"/>
          <p:nvPr/>
        </p:nvSpPr>
        <p:spPr>
          <a:xfrm>
            <a:off x="6593585" y="4946125"/>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0" name="文本框 9"/>
          <p:cNvSpPr txBox="1"/>
          <p:nvPr/>
        </p:nvSpPr>
        <p:spPr>
          <a:xfrm>
            <a:off x="1697206" y="3144978"/>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1" name="文本框 10"/>
          <p:cNvSpPr txBox="1"/>
          <p:nvPr/>
        </p:nvSpPr>
        <p:spPr>
          <a:xfrm>
            <a:off x="2572609" y="4946125"/>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3" name="椭圆 12"/>
          <p:cNvSpPr/>
          <p:nvPr/>
        </p:nvSpPr>
        <p:spPr>
          <a:xfrm>
            <a:off x="5211944" y="2199570"/>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37521" y="291496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759489" y="406102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204968" y="291496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83000" y="406102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244942" y="2257655"/>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01</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0" name="文本框 19"/>
          <p:cNvSpPr txBox="1"/>
          <p:nvPr/>
        </p:nvSpPr>
        <p:spPr>
          <a:xfrm>
            <a:off x="6069331" y="2962163"/>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02</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1" name="文本框 20"/>
          <p:cNvSpPr txBox="1"/>
          <p:nvPr/>
        </p:nvSpPr>
        <p:spPr>
          <a:xfrm>
            <a:off x="5799851" y="4111268"/>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03</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2" name="文本框 21"/>
          <p:cNvSpPr txBox="1"/>
          <p:nvPr/>
        </p:nvSpPr>
        <p:spPr>
          <a:xfrm>
            <a:off x="4514810" y="4108227"/>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04</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3" name="文本框 22"/>
          <p:cNvSpPr txBox="1"/>
          <p:nvPr/>
        </p:nvSpPr>
        <p:spPr>
          <a:xfrm>
            <a:off x="4235928" y="2961039"/>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05</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4" name="文本框 23"/>
          <p:cNvSpPr txBox="1"/>
          <p:nvPr/>
        </p:nvSpPr>
        <p:spPr>
          <a:xfrm>
            <a:off x="4514810" y="5821835"/>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异常处理</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5" name="文本框 24"/>
          <p:cNvSpPr txBox="1"/>
          <p:nvPr/>
        </p:nvSpPr>
        <p:spPr>
          <a:xfrm>
            <a:off x="7313763" y="1899864"/>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可靠性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6" name="文本框 25"/>
          <p:cNvSpPr txBox="1"/>
          <p:nvPr/>
        </p:nvSpPr>
        <p:spPr>
          <a:xfrm>
            <a:off x="2092781" y="1504277"/>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兼容性</a:t>
            </a:r>
            <a:endParaRPr lang="en-US" altLang="zh-CN" sz="3200" b="1"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015659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1</a:t>
            </a: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矩形 1"/>
          <p:cNvSpPr/>
          <p:nvPr/>
        </p:nvSpPr>
        <p:spPr>
          <a:xfrm>
            <a:off x="2300015" y="2372698"/>
            <a:ext cx="6096000" cy="2308324"/>
          </a:xfrm>
          <a:prstGeom prst="rect">
            <a:avLst/>
          </a:prstGeom>
        </p:spPr>
        <p:txBody>
          <a:bodyPr>
            <a:spAutoFit/>
          </a:bodyPr>
          <a:lstStyle/>
          <a:p>
            <a:pPr marL="342900" indent="-342900">
              <a:buFont typeface="Arial" panose="020B0604020202020204" pitchFamily="34" charset="0"/>
              <a:buChar char="•"/>
            </a:pPr>
            <a:r>
              <a:rPr lang="zh-CN" altLang="en-US" sz="2400" dirty="0"/>
              <a:t>规范一致性</a:t>
            </a:r>
            <a:endParaRPr lang="en-US" altLang="zh-CN" sz="2400" dirty="0"/>
          </a:p>
          <a:p>
            <a:pPr marL="342900" indent="-342900">
              <a:buFont typeface="Arial" panose="020B0604020202020204" pitchFamily="34" charset="0"/>
              <a:buChar char="•"/>
            </a:pPr>
            <a:r>
              <a:rPr lang="zh-CN" altLang="en-US" sz="2400" dirty="0"/>
              <a:t>结构、层次明了</a:t>
            </a:r>
          </a:p>
          <a:p>
            <a:pPr marL="342900" indent="-342900">
              <a:buFont typeface="Arial" panose="020B0604020202020204" pitchFamily="34" charset="0"/>
              <a:buChar char="•"/>
            </a:pPr>
            <a:r>
              <a:rPr lang="zh-CN" altLang="en-US" sz="2400" dirty="0"/>
              <a:t>命名有含义, 注释要清晰</a:t>
            </a:r>
          </a:p>
          <a:p>
            <a:pPr marL="342900" indent="-342900">
              <a:buFont typeface="Arial" panose="020B0604020202020204" pitchFamily="34" charset="0"/>
              <a:buChar char="•"/>
            </a:pPr>
            <a:r>
              <a:rPr lang="zh-CN" altLang="en-US" sz="2400" dirty="0"/>
              <a:t>逻辑简短, 没有长篇大幅的代码块</a:t>
            </a:r>
          </a:p>
          <a:p>
            <a:pPr marL="342900" indent="-342900">
              <a:buFont typeface="Arial" panose="020B0604020202020204" pitchFamily="34" charset="0"/>
              <a:buChar char="•"/>
            </a:pPr>
            <a:r>
              <a:rPr lang="zh-CN" altLang="en-US" sz="2400" dirty="0"/>
              <a:t>方法提取, 类继承关系合理</a:t>
            </a:r>
          </a:p>
          <a:p>
            <a:pPr marL="342900" indent="-342900">
              <a:buFont typeface="Arial" panose="020B0604020202020204" pitchFamily="34" charset="0"/>
              <a:buChar char="•"/>
            </a:pPr>
            <a:r>
              <a:rPr lang="zh-CN" altLang="en-US" sz="2400" dirty="0"/>
              <a:t>不滥用设计模式</a:t>
            </a:r>
          </a:p>
        </p:txBody>
      </p:sp>
    </p:spTree>
    <p:extLst>
      <p:ext uri="{BB962C8B-B14F-4D97-AF65-F5344CB8AC3E}">
        <p14:creationId xmlns:p14="http://schemas.microsoft.com/office/powerpoint/2010/main" val="8218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文本框 4"/>
          <p:cNvSpPr txBox="1"/>
          <p:nvPr/>
        </p:nvSpPr>
        <p:spPr>
          <a:xfrm>
            <a:off x="2481194" y="1744325"/>
            <a:ext cx="2326278" cy="584775"/>
          </a:xfrm>
          <a:prstGeom prst="rect">
            <a:avLst/>
          </a:prstGeom>
          <a:noFill/>
        </p:spPr>
        <p:txBody>
          <a:bodyPr wrap="none" rtlCol="0">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规范一致性.</a:t>
            </a:r>
            <a:endParaRPr lang="en-US" altLang="zh-CN" sz="3200" b="1" dirty="0">
              <a:solidFill>
                <a:srgbClr val="3975B2"/>
              </a:solidFill>
              <a:latin typeface="华文楷体" panose="02010600040101010101" pitchFamily="2" charset="-122"/>
              <a:ea typeface="华文楷体" panose="02010600040101010101" pitchFamily="2" charset="-122"/>
            </a:endParaRPr>
          </a:p>
        </p:txBody>
      </p:sp>
      <p:sp>
        <p:nvSpPr>
          <p:cNvPr id="2" name="文本框 1"/>
          <p:cNvSpPr txBox="1"/>
          <p:nvPr/>
        </p:nvSpPr>
        <p:spPr>
          <a:xfrm>
            <a:off x="3322320" y="3098800"/>
            <a:ext cx="3877985" cy="369332"/>
          </a:xfrm>
          <a:prstGeom prst="rect">
            <a:avLst/>
          </a:prstGeom>
          <a:noFill/>
        </p:spPr>
        <p:txBody>
          <a:bodyPr wrap="none" rtlCol="0">
            <a:spAutoFit/>
          </a:bodyPr>
          <a:lstStyle/>
          <a:p>
            <a:r>
              <a:rPr lang="zh-CN" altLang="en-US" dirty="0">
                <a:hlinkClick r:id="rId3" action="ppaction://hlinkfile"/>
              </a:rPr>
              <a:t>编写开发规范，并依照规范进行重构</a:t>
            </a:r>
            <a:endParaRPr lang="zh-CN" altLang="en-US" dirty="0"/>
          </a:p>
        </p:txBody>
      </p:sp>
    </p:spTree>
    <p:extLst>
      <p:ext uri="{BB962C8B-B14F-4D97-AF65-F5344CB8AC3E}">
        <p14:creationId xmlns:p14="http://schemas.microsoft.com/office/powerpoint/2010/main" val="113605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3"/>
          <a:stretch>
            <a:fillRect/>
          </a:stretch>
        </p:blipFill>
        <p:spPr>
          <a:xfrm>
            <a:off x="9512370" y="2103120"/>
            <a:ext cx="1827516" cy="4188498"/>
          </a:xfrm>
          <a:prstGeom prst="rect">
            <a:avLst/>
          </a:prstGeom>
        </p:spPr>
      </p:pic>
      <p:pic>
        <p:nvPicPr>
          <p:cNvPr id="5" name="图片 4"/>
          <p:cNvPicPr>
            <a:picLocks noChangeAspect="1"/>
          </p:cNvPicPr>
          <p:nvPr/>
        </p:nvPicPr>
        <p:blipFill>
          <a:blip r:embed="rId4"/>
          <a:stretch>
            <a:fillRect/>
          </a:stretch>
        </p:blipFill>
        <p:spPr>
          <a:xfrm>
            <a:off x="4768101" y="2169378"/>
            <a:ext cx="3753588" cy="4025501"/>
          </a:xfrm>
          <a:prstGeom prst="rect">
            <a:avLst/>
          </a:prstGeom>
        </p:spPr>
      </p:pic>
      <p:pic>
        <p:nvPicPr>
          <p:cNvPr id="6" name="图片 5"/>
          <p:cNvPicPr>
            <a:picLocks noChangeAspect="1"/>
          </p:cNvPicPr>
          <p:nvPr/>
        </p:nvPicPr>
        <p:blipFill>
          <a:blip r:embed="rId5"/>
          <a:stretch>
            <a:fillRect/>
          </a:stretch>
        </p:blipFill>
        <p:spPr>
          <a:xfrm>
            <a:off x="1442454" y="2103120"/>
            <a:ext cx="2334967" cy="4158018"/>
          </a:xfrm>
          <a:prstGeom prst="rect">
            <a:avLst/>
          </a:prstGeom>
        </p:spPr>
      </p:pic>
      <p:sp>
        <p:nvSpPr>
          <p:cNvPr id="7" name="文本框 6"/>
          <p:cNvSpPr txBox="1"/>
          <p:nvPr/>
        </p:nvSpPr>
        <p:spPr>
          <a:xfrm>
            <a:off x="1778000" y="1564640"/>
            <a:ext cx="1109343" cy="369332"/>
          </a:xfrm>
          <a:prstGeom prst="rect">
            <a:avLst/>
          </a:prstGeom>
          <a:noFill/>
        </p:spPr>
        <p:txBody>
          <a:bodyPr wrap="none" rtlCol="0">
            <a:spAutoFit/>
          </a:bodyPr>
          <a:lstStyle/>
          <a:p>
            <a:r>
              <a:rPr lang="en-US" altLang="zh-CN" b="1" dirty="0"/>
              <a:t>Java </a:t>
            </a:r>
            <a:r>
              <a:rPr lang="zh-CN" altLang="en-US" b="1" dirty="0"/>
              <a:t>命名</a:t>
            </a:r>
          </a:p>
        </p:txBody>
      </p:sp>
      <p:sp>
        <p:nvSpPr>
          <p:cNvPr id="8" name="文本框 7"/>
          <p:cNvSpPr txBox="1"/>
          <p:nvPr/>
        </p:nvSpPr>
        <p:spPr>
          <a:xfrm>
            <a:off x="9783434" y="1564640"/>
            <a:ext cx="1107996" cy="369332"/>
          </a:xfrm>
          <a:prstGeom prst="rect">
            <a:avLst/>
          </a:prstGeom>
          <a:noFill/>
        </p:spPr>
        <p:txBody>
          <a:bodyPr wrap="none" rtlCol="0">
            <a:spAutoFit/>
          </a:bodyPr>
          <a:lstStyle/>
          <a:p>
            <a:r>
              <a:rPr lang="zh-CN" altLang="en-US" b="1" dirty="0"/>
              <a:t>资源命名</a:t>
            </a:r>
          </a:p>
        </p:txBody>
      </p:sp>
      <p:sp>
        <p:nvSpPr>
          <p:cNvPr id="9" name="矩形 8"/>
          <p:cNvSpPr/>
          <p:nvPr/>
        </p:nvSpPr>
        <p:spPr>
          <a:xfrm>
            <a:off x="4479561" y="1464933"/>
            <a:ext cx="3024033" cy="568745"/>
          </a:xfrm>
          <a:prstGeom prst="rect">
            <a:avLst/>
          </a:prstGeom>
        </p:spPr>
        <p:txBody>
          <a:bodyPr wrap="none">
            <a:spAutoFit/>
          </a:bodyPr>
          <a:lstStyle/>
          <a:p>
            <a:pPr indent="266700" algn="just">
              <a:lnSpc>
                <a:spcPct val="172000"/>
              </a:lnSpc>
              <a:spcBef>
                <a:spcPts val="1300"/>
              </a:spcBef>
              <a:spcAft>
                <a:spcPts val="1300"/>
              </a:spcAft>
            </a:pPr>
            <a:r>
              <a:rPr lang="zh-CN" altLang="zh-CN" b="1" kern="100" dirty="0">
                <a:latin typeface="Calibri" panose="020F0502020204030204" pitchFamily="34" charset="0"/>
                <a:cs typeface="Times New Roman" panose="02020603050405020304" pitchFamily="18" charset="0"/>
              </a:rPr>
              <a:t>布局文件中的</a:t>
            </a:r>
            <a:r>
              <a:rPr lang="en-US" altLang="zh-CN" b="1" kern="100" dirty="0">
                <a:latin typeface="Calibri" panose="020F0502020204030204" pitchFamily="34" charset="0"/>
                <a:cs typeface="Times New Roman" panose="02020603050405020304" pitchFamily="18" charset="0"/>
              </a:rPr>
              <a:t>View id</a:t>
            </a:r>
            <a:r>
              <a:rPr lang="zh-CN" altLang="zh-CN" b="1" kern="100" dirty="0">
                <a:latin typeface="Calibri" panose="020F0502020204030204" pitchFamily="34" charset="0"/>
                <a:cs typeface="Times New Roman" panose="02020603050405020304" pitchFamily="18" charset="0"/>
              </a:rPr>
              <a:t>命名</a:t>
            </a:r>
            <a:endParaRPr lang="zh-CN" altLang="zh-CN" sz="2000" b="1" kern="100" dirty="0">
              <a:latin typeface="Calibri" panose="020F0502020204030204" pitchFamily="34" charset="0"/>
              <a:cs typeface="Times New Roman" panose="02020603050405020304" pitchFamily="18" charset="0"/>
            </a:endParaRPr>
          </a:p>
        </p:txBody>
      </p:sp>
      <p:sp>
        <p:nvSpPr>
          <p:cNvPr id="11" name="文本框 10"/>
          <p:cNvSpPr txBox="1"/>
          <p:nvPr/>
        </p:nvSpPr>
        <p:spPr>
          <a:xfrm>
            <a:off x="3233034" y="1036845"/>
            <a:ext cx="2326278" cy="584775"/>
          </a:xfrm>
          <a:prstGeom prst="rect">
            <a:avLst/>
          </a:prstGeom>
          <a:noFill/>
        </p:spPr>
        <p:txBody>
          <a:bodyPr wrap="none" rtlCol="0">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规范一致性.</a:t>
            </a:r>
            <a:endParaRPr lang="en-US" altLang="zh-CN" sz="3200" b="1" dirty="0">
              <a:solidFill>
                <a:srgbClr val="3975B2"/>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2464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735044"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Sprint3</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01</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295671" y="3010619"/>
            <a:ext cx="2800767" cy="2308324"/>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需求 </a:t>
            </a:r>
            <a:r>
              <a:rPr lang="en-US" altLang="zh-CN" sz="2400" dirty="0">
                <a:solidFill>
                  <a:srgbClr val="3975B2"/>
                </a:solidFill>
                <a:latin typeface="幼圆" panose="02010509060101010101" pitchFamily="49" charset="-122"/>
                <a:ea typeface="幼圆" panose="02010509060101010101" pitchFamily="49" charset="-122"/>
              </a:rPr>
              <a:t>Requirements</a:t>
            </a: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重构 </a:t>
            </a:r>
            <a:r>
              <a:rPr lang="en-US" altLang="zh-CN" sz="2400" dirty="0">
                <a:solidFill>
                  <a:srgbClr val="3975B2"/>
                </a:solidFill>
                <a:latin typeface="幼圆" panose="02010509060101010101" pitchFamily="49" charset="-122"/>
                <a:ea typeface="幼圆" panose="02010509060101010101" pitchFamily="49" charset="-122"/>
              </a:rPr>
              <a:t>Refactoring</a:t>
            </a: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质量 </a:t>
            </a:r>
            <a:r>
              <a:rPr lang="en-US" altLang="zh-CN" sz="2400" dirty="0">
                <a:solidFill>
                  <a:srgbClr val="3975B2"/>
                </a:solidFill>
                <a:latin typeface="幼圆" panose="02010509060101010101" pitchFamily="49" charset="-122"/>
                <a:ea typeface="幼圆" panose="02010509060101010101" pitchFamily="49" charset="-122"/>
              </a:rPr>
              <a:t>Quality</a:t>
            </a: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总结 </a:t>
            </a:r>
            <a:r>
              <a:rPr lang="en-US" altLang="zh-CN" sz="2400" dirty="0">
                <a:solidFill>
                  <a:srgbClr val="3975B2"/>
                </a:solidFill>
                <a:latin typeface="幼圆" panose="02010509060101010101" pitchFamily="49" charset="-122"/>
                <a:ea typeface="幼圆" panose="02010509060101010101" pitchFamily="49" charset="-122"/>
              </a:rPr>
              <a:t>Summary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stretch>
            <a:fillRect/>
          </a:stretch>
        </p:blipFill>
        <p:spPr>
          <a:xfrm>
            <a:off x="2990391" y="2056627"/>
            <a:ext cx="5950409" cy="4329721"/>
          </a:xfrm>
          <a:prstGeom prst="rect">
            <a:avLst/>
          </a:prstGeom>
        </p:spPr>
      </p:pic>
      <p:sp>
        <p:nvSpPr>
          <p:cNvPr id="7" name="文本框 6"/>
          <p:cNvSpPr txBox="1"/>
          <p:nvPr/>
        </p:nvSpPr>
        <p:spPr>
          <a:xfrm>
            <a:off x="2318634" y="1223238"/>
            <a:ext cx="1826141" cy="584775"/>
          </a:xfrm>
          <a:prstGeom prst="rect">
            <a:avLst/>
          </a:prstGeom>
          <a:noFill/>
        </p:spPr>
        <p:txBody>
          <a:bodyPr wrap="none" rtlCol="0">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注释清晰</a:t>
            </a:r>
            <a:endParaRPr lang="en-US" altLang="zh-CN" sz="3200" b="1" dirty="0">
              <a:solidFill>
                <a:srgbClr val="3975B2"/>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6413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可读性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7" name="文本框 6"/>
          <p:cNvSpPr txBox="1"/>
          <p:nvPr/>
        </p:nvSpPr>
        <p:spPr>
          <a:xfrm>
            <a:off x="2377440" y="2743200"/>
            <a:ext cx="2698175" cy="2062103"/>
          </a:xfrm>
          <a:prstGeom prst="rect">
            <a:avLst/>
          </a:prstGeom>
          <a:noFill/>
        </p:spPr>
        <p:txBody>
          <a:bodyPr wrap="none" rtlCol="0">
            <a:spAutoFit/>
          </a:bodyPr>
          <a:lstStyle/>
          <a:p>
            <a:pPr marL="457200" indent="-457200">
              <a:buFont typeface="Arial" panose="020B0604020202020204" pitchFamily="34" charset="0"/>
              <a:buChar char="•"/>
            </a:pPr>
            <a:r>
              <a:rPr lang="zh-CN" altLang="en-US" sz="3200" dirty="0"/>
              <a:t>工厂模式</a:t>
            </a:r>
            <a:endParaRPr lang="en-US" altLang="zh-CN" sz="3200" dirty="0"/>
          </a:p>
          <a:p>
            <a:pPr marL="457200" indent="-457200">
              <a:buFont typeface="Arial" panose="020B0604020202020204" pitchFamily="34" charset="0"/>
              <a:buChar char="•"/>
            </a:pPr>
            <a:r>
              <a:rPr lang="zh-CN" altLang="en-US" sz="3200" dirty="0"/>
              <a:t>观察者模式</a:t>
            </a:r>
            <a:endParaRPr lang="en-US" altLang="zh-CN" sz="3200" dirty="0"/>
          </a:p>
          <a:p>
            <a:pPr marL="457200" indent="-457200">
              <a:buFont typeface="Arial" panose="020B0604020202020204" pitchFamily="34" charset="0"/>
              <a:buChar char="•"/>
            </a:pPr>
            <a:r>
              <a:rPr lang="zh-CN" altLang="en-US" sz="3200" dirty="0"/>
              <a:t>代理模式</a:t>
            </a:r>
            <a:endParaRPr lang="en-US" altLang="zh-CN" sz="3200" dirty="0"/>
          </a:p>
          <a:p>
            <a:pPr marL="457200" indent="-457200">
              <a:buFont typeface="Arial" panose="020B0604020202020204" pitchFamily="34" charset="0"/>
              <a:buChar char="•"/>
            </a:pPr>
            <a:r>
              <a:rPr lang="zh-CN" altLang="en-US" sz="3200" dirty="0"/>
              <a:t>装饰模式</a:t>
            </a:r>
            <a:endParaRPr lang="en-US" altLang="zh-CN" sz="3200" dirty="0"/>
          </a:p>
        </p:txBody>
      </p:sp>
      <p:sp>
        <p:nvSpPr>
          <p:cNvPr id="6" name="文本框 5"/>
          <p:cNvSpPr txBox="1"/>
          <p:nvPr/>
        </p:nvSpPr>
        <p:spPr>
          <a:xfrm>
            <a:off x="2377440" y="1274137"/>
            <a:ext cx="3057247" cy="584775"/>
          </a:xfrm>
          <a:prstGeom prst="rect">
            <a:avLst/>
          </a:prstGeom>
          <a:noFill/>
        </p:spPr>
        <p:txBody>
          <a:bodyPr wrap="none" rtlCol="0">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不滥用设计模式</a:t>
            </a:r>
            <a:endParaRPr lang="en-US" altLang="zh-CN" sz="3200" b="1" dirty="0">
              <a:solidFill>
                <a:srgbClr val="3975B2"/>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433110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511171"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2</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矩形 5"/>
          <p:cNvSpPr/>
          <p:nvPr/>
        </p:nvSpPr>
        <p:spPr>
          <a:xfrm>
            <a:off x="2001520" y="2440077"/>
            <a:ext cx="6096000" cy="1137106"/>
          </a:xfrm>
          <a:prstGeom prst="rect">
            <a:avLst/>
          </a:prstGeom>
        </p:spPr>
        <p:txBody>
          <a:bodyPr>
            <a:spAutoFit/>
          </a:bodyPr>
          <a:lstStyle/>
          <a:p>
            <a:pPr marL="285750" indent="-285750">
              <a:lnSpc>
                <a:spcPct val="150000"/>
              </a:lnSpc>
              <a:buFont typeface="Arial" panose="020B0604020202020204" pitchFamily="34" charset="0"/>
              <a:buChar char="•"/>
            </a:pPr>
            <a:r>
              <a:rPr lang="zh-CN" altLang="en-US" sz="2400" dirty="0"/>
              <a:t>杜绝魔鬼数字/字符串/尺寸值/颜色值等</a:t>
            </a:r>
          </a:p>
          <a:p>
            <a:pPr marL="285750" indent="-285750">
              <a:lnSpc>
                <a:spcPct val="150000"/>
              </a:lnSpc>
              <a:buFont typeface="Arial" panose="020B0604020202020204" pitchFamily="34" charset="0"/>
              <a:buChar char="•"/>
            </a:pPr>
            <a:r>
              <a:rPr lang="zh-CN" altLang="en-US" sz="2400" dirty="0"/>
              <a:t>代码复用, 以便维护</a:t>
            </a:r>
          </a:p>
        </p:txBody>
      </p:sp>
    </p:spTree>
    <p:extLst>
      <p:ext uri="{BB962C8B-B14F-4D97-AF65-F5344CB8AC3E}">
        <p14:creationId xmlns:p14="http://schemas.microsoft.com/office/powerpoint/2010/main" val="2265537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3"/>
          <a:stretch>
            <a:fillRect/>
          </a:stretch>
        </p:blipFill>
        <p:spPr>
          <a:xfrm>
            <a:off x="1057162" y="1822372"/>
            <a:ext cx="4388076" cy="3010055"/>
          </a:xfrm>
          <a:prstGeom prst="rect">
            <a:avLst/>
          </a:prstGeom>
        </p:spPr>
      </p:pic>
      <p:pic>
        <p:nvPicPr>
          <p:cNvPr id="5" name="图片 4"/>
          <p:cNvPicPr>
            <a:picLocks noChangeAspect="1"/>
          </p:cNvPicPr>
          <p:nvPr/>
        </p:nvPicPr>
        <p:blipFill>
          <a:blip r:embed="rId4"/>
          <a:stretch>
            <a:fillRect/>
          </a:stretch>
        </p:blipFill>
        <p:spPr>
          <a:xfrm>
            <a:off x="4569282" y="2966003"/>
            <a:ext cx="6934556" cy="3181514"/>
          </a:xfrm>
          <a:prstGeom prst="rect">
            <a:avLst/>
          </a:prstGeom>
        </p:spPr>
      </p:pic>
      <p:sp>
        <p:nvSpPr>
          <p:cNvPr id="7" name="矩形 6"/>
          <p:cNvSpPr/>
          <p:nvPr/>
        </p:nvSpPr>
        <p:spPr>
          <a:xfrm>
            <a:off x="4906758" y="1164024"/>
            <a:ext cx="7186583" cy="584775"/>
          </a:xfrm>
          <a:prstGeom prst="rect">
            <a:avLst/>
          </a:prstGeom>
        </p:spPr>
        <p:txBody>
          <a:bodyPr wrap="none">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杜绝魔鬼数字/字符串/尺寸值/颜色值</a:t>
            </a:r>
            <a:endParaRPr lang="zh-CN" altLang="en-US" dirty="0"/>
          </a:p>
        </p:txBody>
      </p:sp>
    </p:spTree>
    <p:extLst>
      <p:ext uri="{BB962C8B-B14F-4D97-AF65-F5344CB8AC3E}">
        <p14:creationId xmlns:p14="http://schemas.microsoft.com/office/powerpoint/2010/main" val="3537757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矩形 5"/>
          <p:cNvSpPr/>
          <p:nvPr/>
        </p:nvSpPr>
        <p:spPr>
          <a:xfrm>
            <a:off x="2123440" y="1464717"/>
            <a:ext cx="6096000" cy="584775"/>
          </a:xfrm>
          <a:prstGeom prst="rect">
            <a:avLst/>
          </a:prstGeom>
        </p:spPr>
        <p:txBody>
          <a:bodyPr>
            <a:spAutoFit/>
          </a:bodyPr>
          <a:lstStyle/>
          <a:p>
            <a:r>
              <a:rPr lang="zh-CN" altLang="en-US" sz="3200" b="1" dirty="0">
                <a:solidFill>
                  <a:srgbClr val="3975B2"/>
                </a:solidFill>
                <a:latin typeface="华文楷体" panose="02010600040101010101" pitchFamily="2" charset="-122"/>
                <a:ea typeface="华文楷体" panose="02010600040101010101" pitchFamily="2" charset="-122"/>
              </a:rPr>
              <a:t>代码复用</a:t>
            </a:r>
          </a:p>
        </p:txBody>
      </p:sp>
      <p:pic>
        <p:nvPicPr>
          <p:cNvPr id="2" name="图片 1"/>
          <p:cNvPicPr>
            <a:picLocks noChangeAspect="1"/>
          </p:cNvPicPr>
          <p:nvPr/>
        </p:nvPicPr>
        <p:blipFill>
          <a:blip r:embed="rId3"/>
          <a:stretch>
            <a:fillRect/>
          </a:stretch>
        </p:blipFill>
        <p:spPr>
          <a:xfrm>
            <a:off x="2802750" y="2324141"/>
            <a:ext cx="2724290" cy="2457576"/>
          </a:xfrm>
          <a:prstGeom prst="rect">
            <a:avLst/>
          </a:prstGeom>
        </p:spPr>
      </p:pic>
    </p:spTree>
    <p:extLst>
      <p:ext uri="{BB962C8B-B14F-4D97-AF65-F5344CB8AC3E}">
        <p14:creationId xmlns:p14="http://schemas.microsoft.com/office/powerpoint/2010/main" val="1004971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511171"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3</a:t>
            </a: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45" y="1995667"/>
            <a:ext cx="3418395" cy="4294505"/>
          </a:xfrm>
          <a:prstGeom prst="rect">
            <a:avLst/>
          </a:prstGeom>
        </p:spPr>
      </p:pic>
      <p:sp>
        <p:nvSpPr>
          <p:cNvPr id="10" name="文本框 9"/>
          <p:cNvSpPr txBox="1"/>
          <p:nvPr/>
        </p:nvSpPr>
        <p:spPr>
          <a:xfrm>
            <a:off x="6299200" y="3291840"/>
            <a:ext cx="1826141" cy="584775"/>
          </a:xfrm>
          <a:prstGeom prst="rect">
            <a:avLst/>
          </a:prstGeom>
          <a:noFill/>
        </p:spPr>
        <p:txBody>
          <a:bodyPr wrap="none" rtlCol="0">
            <a:spAutoFit/>
          </a:bodyPr>
          <a:lstStyle/>
          <a:p>
            <a:r>
              <a:rPr lang="zh-CN" altLang="en-US" sz="3200" dirty="0"/>
              <a:t>分包清晰</a:t>
            </a:r>
          </a:p>
        </p:txBody>
      </p:sp>
    </p:spTree>
    <p:extLst>
      <p:ext uri="{BB962C8B-B14F-4D97-AF65-F5344CB8AC3E}">
        <p14:creationId xmlns:p14="http://schemas.microsoft.com/office/powerpoint/2010/main" val="1929798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文本框 5"/>
          <p:cNvSpPr txBox="1"/>
          <p:nvPr/>
        </p:nvSpPr>
        <p:spPr>
          <a:xfrm>
            <a:off x="5037930" y="1090451"/>
            <a:ext cx="2757486" cy="707886"/>
          </a:xfrm>
          <a:prstGeom prst="rect">
            <a:avLst/>
          </a:prstGeom>
          <a:noFill/>
        </p:spPr>
        <p:txBody>
          <a:bodyPr wrap="none" rtlCol="0">
            <a:spAutoFit/>
          </a:bodyPr>
          <a:lstStyle/>
          <a:p>
            <a:r>
              <a:rPr lang="zh-CN" altLang="en-US" sz="4000" b="1" dirty="0"/>
              <a:t>观察者模式</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22" y="841610"/>
            <a:ext cx="11114192" cy="5767499"/>
          </a:xfrm>
          <a:prstGeom prst="rect">
            <a:avLst/>
          </a:prstGeom>
        </p:spPr>
      </p:pic>
    </p:spTree>
    <p:extLst>
      <p:ext uri="{BB962C8B-B14F-4D97-AF65-F5344CB8AC3E}">
        <p14:creationId xmlns:p14="http://schemas.microsoft.com/office/powerpoint/2010/main" val="798998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5505"/>
            <a:ext cx="12192000" cy="458699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文本框 5"/>
          <p:cNvSpPr txBox="1"/>
          <p:nvPr/>
        </p:nvSpPr>
        <p:spPr>
          <a:xfrm>
            <a:off x="3853078" y="1463122"/>
            <a:ext cx="2242922" cy="707886"/>
          </a:xfrm>
          <a:prstGeom prst="rect">
            <a:avLst/>
          </a:prstGeom>
          <a:noFill/>
        </p:spPr>
        <p:txBody>
          <a:bodyPr wrap="none" rtlCol="0">
            <a:spAutoFit/>
          </a:bodyPr>
          <a:lstStyle/>
          <a:p>
            <a:r>
              <a:rPr lang="zh-CN" altLang="en-US" sz="4000" b="1" dirty="0"/>
              <a:t>工厂模式</a:t>
            </a:r>
          </a:p>
        </p:txBody>
      </p:sp>
    </p:spTree>
    <p:extLst>
      <p:ext uri="{BB962C8B-B14F-4D97-AF65-F5344CB8AC3E}">
        <p14:creationId xmlns:p14="http://schemas.microsoft.com/office/powerpoint/2010/main" val="405312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067"/>
            <a:ext cx="12192000" cy="6355865"/>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文本框 5"/>
          <p:cNvSpPr txBox="1"/>
          <p:nvPr/>
        </p:nvSpPr>
        <p:spPr>
          <a:xfrm>
            <a:off x="3695740" y="1090451"/>
            <a:ext cx="2242922" cy="707886"/>
          </a:xfrm>
          <a:prstGeom prst="rect">
            <a:avLst/>
          </a:prstGeom>
          <a:noFill/>
        </p:spPr>
        <p:txBody>
          <a:bodyPr wrap="none" rtlCol="0">
            <a:spAutoFit/>
          </a:bodyPr>
          <a:lstStyle/>
          <a:p>
            <a:r>
              <a:rPr lang="zh-CN" altLang="en-US" sz="4000" b="1" dirty="0"/>
              <a:t>代理模式</a:t>
            </a:r>
          </a:p>
        </p:txBody>
      </p:sp>
    </p:spTree>
    <p:extLst>
      <p:ext uri="{BB962C8B-B14F-4D97-AF65-F5344CB8AC3E}">
        <p14:creationId xmlns:p14="http://schemas.microsoft.com/office/powerpoint/2010/main" val="33691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480440"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可扩展性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文本框 5"/>
          <p:cNvSpPr txBox="1"/>
          <p:nvPr/>
        </p:nvSpPr>
        <p:spPr>
          <a:xfrm>
            <a:off x="4581264" y="1090451"/>
            <a:ext cx="2242922" cy="707886"/>
          </a:xfrm>
          <a:prstGeom prst="rect">
            <a:avLst/>
          </a:prstGeom>
          <a:noFill/>
        </p:spPr>
        <p:txBody>
          <a:bodyPr wrap="none" rtlCol="0">
            <a:spAutoFit/>
          </a:bodyPr>
          <a:lstStyle/>
          <a:p>
            <a:r>
              <a:rPr lang="zh-CN" altLang="en-US" sz="4000" b="1" dirty="0"/>
              <a:t>装饰模式</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63" y="1346430"/>
            <a:ext cx="9409523" cy="4761905"/>
          </a:xfrm>
          <a:prstGeom prst="rect">
            <a:avLst/>
          </a:prstGeom>
        </p:spPr>
      </p:pic>
    </p:spTree>
    <p:extLst>
      <p:ext uri="{BB962C8B-B14F-4D97-AF65-F5344CB8AC3E}">
        <p14:creationId xmlns:p14="http://schemas.microsoft.com/office/powerpoint/2010/main" val="1481170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034531"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a:t>
            </a:r>
            <a:r>
              <a:rPr lang="zh-CN" altLang="en-US" sz="3600" b="1" dirty="0">
                <a:solidFill>
                  <a:srgbClr val="3975B2"/>
                </a:solidFill>
                <a:latin typeface="幼圆" panose="02010509060101010101" pitchFamily="49" charset="-122"/>
                <a:ea typeface="幼圆" panose="02010509060101010101" pitchFamily="49" charset="-122"/>
              </a:rPr>
              <a:t>需求</a:t>
            </a:r>
            <a:endParaRPr lang="en-US" altLang="zh-CN" sz="3600" b="1" dirty="0">
              <a:solidFill>
                <a:srgbClr val="3975B2"/>
              </a:solidFill>
              <a:latin typeface="幼圆" panose="02010509060101010101" pitchFamily="49" charset="-122"/>
              <a:ea typeface="幼圆" panose="020105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636966" y="2192677"/>
            <a:ext cx="1107996"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1-1</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21831" y="3023674"/>
            <a:ext cx="2031325" cy="2308324"/>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需求改进</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需求跟踪</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非功能性需求</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需求管理</a:t>
            </a:r>
            <a:endParaRPr lang="en-US" altLang="zh-CN"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006811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1077218"/>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4</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a:p>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6" name="文本框 5"/>
          <p:cNvSpPr txBox="1"/>
          <p:nvPr/>
        </p:nvSpPr>
        <p:spPr>
          <a:xfrm>
            <a:off x="3797404" y="974625"/>
            <a:ext cx="4418358" cy="707886"/>
          </a:xfrm>
          <a:prstGeom prst="rect">
            <a:avLst/>
          </a:prstGeom>
          <a:noFill/>
        </p:spPr>
        <p:txBody>
          <a:bodyPr wrap="square" rtlCol="0">
            <a:spAutoFit/>
          </a:bodyPr>
          <a:lstStyle/>
          <a:p>
            <a:r>
              <a:rPr lang="zh-CN" altLang="en-US" sz="4000" b="1" dirty="0"/>
              <a:t>数据库变量安全</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29" y="1682511"/>
            <a:ext cx="12192000" cy="4213825"/>
          </a:xfrm>
          <a:prstGeom prst="rect">
            <a:avLst/>
          </a:prstGeom>
        </p:spPr>
      </p:pic>
    </p:spTree>
    <p:extLst>
      <p:ext uri="{BB962C8B-B14F-4D97-AF65-F5344CB8AC3E}">
        <p14:creationId xmlns:p14="http://schemas.microsoft.com/office/powerpoint/2010/main" val="1433388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5</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607" y="1405411"/>
            <a:ext cx="9401175" cy="5019675"/>
          </a:xfrm>
          <a:prstGeom prst="rect">
            <a:avLst/>
          </a:prstGeom>
        </p:spPr>
      </p:pic>
      <p:pic>
        <p:nvPicPr>
          <p:cNvPr id="2" name="图片 1"/>
          <p:cNvPicPr>
            <a:picLocks noChangeAspect="1"/>
          </p:cNvPicPr>
          <p:nvPr/>
        </p:nvPicPr>
        <p:blipFill>
          <a:blip r:embed="rId4"/>
          <a:stretch>
            <a:fillRect/>
          </a:stretch>
        </p:blipFill>
        <p:spPr>
          <a:xfrm>
            <a:off x="2774841" y="2076344"/>
            <a:ext cx="6921856" cy="4127712"/>
          </a:xfrm>
          <a:prstGeom prst="rect">
            <a:avLst/>
          </a:prstGeom>
        </p:spPr>
      </p:pic>
    </p:spTree>
    <p:extLst>
      <p:ext uri="{BB962C8B-B14F-4D97-AF65-F5344CB8AC3E}">
        <p14:creationId xmlns:p14="http://schemas.microsoft.com/office/powerpoint/2010/main" val="3733216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24" y="1329421"/>
            <a:ext cx="8635256" cy="389232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840" y="3159760"/>
            <a:ext cx="7899333" cy="3388088"/>
          </a:xfrm>
          <a:prstGeom prst="rect">
            <a:avLst/>
          </a:prstGeom>
        </p:spPr>
      </p:pic>
    </p:spTree>
    <p:extLst>
      <p:ext uri="{BB962C8B-B14F-4D97-AF65-F5344CB8AC3E}">
        <p14:creationId xmlns:p14="http://schemas.microsoft.com/office/powerpoint/2010/main" val="3093339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3"/>
          <a:stretch>
            <a:fillRect/>
          </a:stretch>
        </p:blipFill>
        <p:spPr>
          <a:xfrm>
            <a:off x="2774841" y="3634712"/>
            <a:ext cx="7010760" cy="1092256"/>
          </a:xfrm>
          <a:prstGeom prst="rect">
            <a:avLst/>
          </a:prstGeom>
        </p:spPr>
      </p:pic>
      <p:sp>
        <p:nvSpPr>
          <p:cNvPr id="2" name="文本框 1"/>
          <p:cNvSpPr txBox="1"/>
          <p:nvPr/>
        </p:nvSpPr>
        <p:spPr>
          <a:xfrm>
            <a:off x="4309076" y="2012281"/>
            <a:ext cx="2646878" cy="584775"/>
          </a:xfrm>
          <a:prstGeom prst="rect">
            <a:avLst/>
          </a:prstGeom>
          <a:noFill/>
        </p:spPr>
        <p:txBody>
          <a:bodyPr wrap="none" rtlCol="0">
            <a:spAutoFit/>
          </a:bodyPr>
          <a:lstStyle/>
          <a:p>
            <a:r>
              <a:rPr lang="zh-CN" altLang="en-US" sz="3200" b="1" dirty="0">
                <a:solidFill>
                  <a:srgbClr val="002060"/>
                </a:solidFill>
                <a:latin typeface="华文新魏" panose="02010800040101010101" pitchFamily="2" charset="-122"/>
                <a:ea typeface="华文新魏" panose="02010800040101010101" pitchFamily="2" charset="-122"/>
              </a:rPr>
              <a:t>程序拒绝调试</a:t>
            </a:r>
          </a:p>
        </p:txBody>
      </p:sp>
    </p:spTree>
    <p:extLst>
      <p:ext uri="{BB962C8B-B14F-4D97-AF65-F5344CB8AC3E}">
        <p14:creationId xmlns:p14="http://schemas.microsoft.com/office/powerpoint/2010/main" val="3470459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5</a:t>
            </a:r>
            <a:r>
              <a:rPr lang="zh-CN" altLang="en-US" sz="3200" b="1">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047" y="1493520"/>
            <a:ext cx="2668905" cy="474472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085" y="1493520"/>
            <a:ext cx="2714625" cy="4826000"/>
          </a:xfrm>
          <a:prstGeom prst="rect">
            <a:avLst/>
          </a:prstGeom>
        </p:spPr>
      </p:pic>
      <p:sp>
        <p:nvSpPr>
          <p:cNvPr id="8" name="箭头: 左 7"/>
          <p:cNvSpPr/>
          <p:nvPr/>
        </p:nvSpPr>
        <p:spPr>
          <a:xfrm>
            <a:off x="4622800" y="3027680"/>
            <a:ext cx="2235200" cy="375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p:cNvSpPr/>
          <p:nvPr/>
        </p:nvSpPr>
        <p:spPr>
          <a:xfrm>
            <a:off x="5201920" y="3865880"/>
            <a:ext cx="2844800"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953165" y="2488615"/>
            <a:ext cx="1574470" cy="646331"/>
          </a:xfrm>
          <a:prstGeom prst="rect">
            <a:avLst/>
          </a:prstGeom>
          <a:noFill/>
        </p:spPr>
        <p:txBody>
          <a:bodyPr wrap="none" rtlCol="0">
            <a:spAutoFit/>
          </a:bodyPr>
          <a:lstStyle/>
          <a:p>
            <a:r>
              <a:rPr lang="zh-CN" altLang="en-US" sz="3600" b="1" dirty="0">
                <a:solidFill>
                  <a:schemeClr val="accent5">
                    <a:lumMod val="75000"/>
                  </a:schemeClr>
                </a:solidFill>
                <a:latin typeface="华文新魏" panose="02010800040101010101" pitchFamily="2" charset="-122"/>
                <a:ea typeface="华文新魏" panose="02010800040101010101" pitchFamily="2" charset="-122"/>
              </a:rPr>
              <a:t>老人端</a:t>
            </a:r>
          </a:p>
        </p:txBody>
      </p:sp>
      <p:sp>
        <p:nvSpPr>
          <p:cNvPr id="11" name="文本框 10"/>
          <p:cNvSpPr txBox="1"/>
          <p:nvPr/>
        </p:nvSpPr>
        <p:spPr>
          <a:xfrm>
            <a:off x="5741425" y="4247466"/>
            <a:ext cx="1569660" cy="646331"/>
          </a:xfrm>
          <a:prstGeom prst="rect">
            <a:avLst/>
          </a:prstGeom>
          <a:noFill/>
        </p:spPr>
        <p:txBody>
          <a:bodyPr wrap="none" rtlCol="0">
            <a:spAutoFit/>
          </a:bodyPr>
          <a:lstStyle/>
          <a:p>
            <a:r>
              <a:rPr lang="zh-CN" altLang="en-US" sz="3600" b="1" dirty="0">
                <a:solidFill>
                  <a:schemeClr val="accent5">
                    <a:lumMod val="75000"/>
                  </a:schemeClr>
                </a:solidFill>
                <a:latin typeface="华文新魏" panose="02010800040101010101" pitchFamily="2" charset="-122"/>
                <a:ea typeface="华文新魏" panose="02010800040101010101" pitchFamily="2" charset="-122"/>
              </a:rPr>
              <a:t>子女端</a:t>
            </a:r>
          </a:p>
        </p:txBody>
      </p:sp>
      <p:sp>
        <p:nvSpPr>
          <p:cNvPr id="12" name="思想气泡: 云 11"/>
          <p:cNvSpPr/>
          <p:nvPr/>
        </p:nvSpPr>
        <p:spPr>
          <a:xfrm>
            <a:off x="4882905" y="1090451"/>
            <a:ext cx="3482830" cy="2026920"/>
          </a:xfrm>
          <a:prstGeom prst="cloud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tx1"/>
                </a:solidFill>
                <a:latin typeface="仿宋" panose="02010609060101010101" pitchFamily="49" charset="-122"/>
                <a:ea typeface="仿宋" panose="02010609060101010101" pitchFamily="49" charset="-122"/>
              </a:rPr>
              <a:t>两端字号不同：老人</a:t>
            </a:r>
            <a:r>
              <a:rPr lang="en-US" altLang="zh-CN" b="1" dirty="0">
                <a:solidFill>
                  <a:schemeClr val="tx1"/>
                </a:solidFill>
                <a:latin typeface="仿宋" panose="02010609060101010101" pitchFamily="49" charset="-122"/>
                <a:ea typeface="仿宋" panose="02010609060101010101" pitchFamily="49" charset="-122"/>
              </a:rPr>
              <a:t>16dp</a:t>
            </a:r>
            <a:r>
              <a:rPr lang="zh-CN" altLang="en-US" b="1" dirty="0">
                <a:solidFill>
                  <a:schemeClr val="tx1"/>
                </a:solidFill>
                <a:latin typeface="仿宋" panose="02010609060101010101" pitchFamily="49" charset="-122"/>
                <a:ea typeface="仿宋" panose="02010609060101010101" pitchFamily="49" charset="-122"/>
              </a:rPr>
              <a:t>，子女</a:t>
            </a:r>
            <a:r>
              <a:rPr lang="en-US" altLang="zh-CN" b="1" dirty="0">
                <a:solidFill>
                  <a:schemeClr val="tx1"/>
                </a:solidFill>
                <a:latin typeface="仿宋" panose="02010609060101010101" pitchFamily="49" charset="-122"/>
                <a:ea typeface="仿宋" panose="02010609060101010101" pitchFamily="49" charset="-122"/>
              </a:rPr>
              <a:t>14dp</a:t>
            </a:r>
            <a:r>
              <a:rPr lang="zh-CN" altLang="en-US" b="1" dirty="0">
                <a:solidFill>
                  <a:schemeClr val="tx1"/>
                </a:solidFill>
                <a:latin typeface="仿宋" panose="02010609060101010101" pitchFamily="49" charset="-122"/>
                <a:ea typeface="仿宋" panose="02010609060101010101" pitchFamily="49" charset="-122"/>
              </a:rPr>
              <a:t>；老人字体加粗</a:t>
            </a:r>
          </a:p>
        </p:txBody>
      </p:sp>
    </p:spTree>
    <p:extLst>
      <p:ext uri="{BB962C8B-B14F-4D97-AF65-F5344CB8AC3E}">
        <p14:creationId xmlns:p14="http://schemas.microsoft.com/office/powerpoint/2010/main" val="1977680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7" name="箭头: 左 6"/>
          <p:cNvSpPr/>
          <p:nvPr/>
        </p:nvSpPr>
        <p:spPr>
          <a:xfrm>
            <a:off x="4622800" y="3027680"/>
            <a:ext cx="2235200" cy="375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p:cNvSpPr/>
          <p:nvPr/>
        </p:nvSpPr>
        <p:spPr>
          <a:xfrm>
            <a:off x="5201920" y="3865880"/>
            <a:ext cx="2844800"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53165" y="2488615"/>
            <a:ext cx="1574470" cy="646331"/>
          </a:xfrm>
          <a:prstGeom prst="rect">
            <a:avLst/>
          </a:prstGeom>
          <a:noFill/>
        </p:spPr>
        <p:txBody>
          <a:bodyPr wrap="none" rtlCol="0">
            <a:spAutoFit/>
          </a:bodyPr>
          <a:lstStyle/>
          <a:p>
            <a:r>
              <a:rPr lang="zh-CN" altLang="en-US" sz="3600" b="1" dirty="0">
                <a:solidFill>
                  <a:schemeClr val="accent5">
                    <a:lumMod val="75000"/>
                  </a:schemeClr>
                </a:solidFill>
                <a:latin typeface="华文新魏" panose="02010800040101010101" pitchFamily="2" charset="-122"/>
                <a:ea typeface="华文新魏" panose="02010800040101010101" pitchFamily="2" charset="-122"/>
              </a:rPr>
              <a:t>老人端</a:t>
            </a:r>
          </a:p>
        </p:txBody>
      </p:sp>
      <p:sp>
        <p:nvSpPr>
          <p:cNvPr id="10" name="文本框 9"/>
          <p:cNvSpPr txBox="1"/>
          <p:nvPr/>
        </p:nvSpPr>
        <p:spPr>
          <a:xfrm>
            <a:off x="5741425" y="4247466"/>
            <a:ext cx="1569660" cy="646331"/>
          </a:xfrm>
          <a:prstGeom prst="rect">
            <a:avLst/>
          </a:prstGeom>
          <a:noFill/>
        </p:spPr>
        <p:txBody>
          <a:bodyPr wrap="none" rtlCol="0">
            <a:spAutoFit/>
          </a:bodyPr>
          <a:lstStyle/>
          <a:p>
            <a:r>
              <a:rPr lang="zh-CN" altLang="en-US" sz="3600" b="1" dirty="0">
                <a:solidFill>
                  <a:schemeClr val="accent5">
                    <a:lumMod val="75000"/>
                  </a:schemeClr>
                </a:solidFill>
                <a:latin typeface="华文新魏" panose="02010800040101010101" pitchFamily="2" charset="-122"/>
                <a:ea typeface="华文新魏" panose="02010800040101010101" pitchFamily="2" charset="-122"/>
              </a:rPr>
              <a:t>子女端</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185" y="1331654"/>
            <a:ext cx="2599935" cy="462210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2468" y="1473200"/>
            <a:ext cx="2605772" cy="4632484"/>
          </a:xfrm>
          <a:prstGeom prst="rect">
            <a:avLst/>
          </a:prstGeom>
        </p:spPr>
      </p:pic>
      <p:sp>
        <p:nvSpPr>
          <p:cNvPr id="14" name="思想气泡: 云 13"/>
          <p:cNvSpPr/>
          <p:nvPr/>
        </p:nvSpPr>
        <p:spPr>
          <a:xfrm>
            <a:off x="4882905" y="1090451"/>
            <a:ext cx="3482830" cy="2026920"/>
          </a:xfrm>
          <a:prstGeom prst="cloud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tx1"/>
                </a:solidFill>
                <a:latin typeface="仿宋" panose="02010609060101010101" pitchFamily="49" charset="-122"/>
                <a:ea typeface="仿宋" panose="02010609060101010101" pitchFamily="49" charset="-122"/>
              </a:rPr>
              <a:t>两端颜色主题不同：老人端红白对比色，更加清晰；子女端添加群组切分。</a:t>
            </a:r>
          </a:p>
        </p:txBody>
      </p:sp>
    </p:spTree>
    <p:extLst>
      <p:ext uri="{BB962C8B-B14F-4D97-AF65-F5344CB8AC3E}">
        <p14:creationId xmlns:p14="http://schemas.microsoft.com/office/powerpoint/2010/main" val="2082919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3598785" y="1090451"/>
            <a:ext cx="3791423" cy="523220"/>
          </a:xfrm>
          <a:prstGeom prst="rect">
            <a:avLst/>
          </a:prstGeom>
          <a:noFill/>
        </p:spPr>
        <p:txBody>
          <a:bodyPr wrap="none" rtlCol="0">
            <a:spAutoFit/>
          </a:bodyPr>
          <a:lstStyle/>
          <a:p>
            <a:r>
              <a:rPr lang="zh-CN" altLang="en-US" sz="2800" b="1" dirty="0">
                <a:latin typeface="华文新魏" panose="02010800040101010101" pitchFamily="2" charset="-122"/>
                <a:ea typeface="华文新魏" panose="02010800040101010101" pitchFamily="2" charset="-122"/>
              </a:rPr>
              <a:t>引导界面的设计与添加</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600" y="1613671"/>
            <a:ext cx="2664185" cy="473632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087" y="1613670"/>
            <a:ext cx="2664185" cy="4736329"/>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1179" y="1613670"/>
            <a:ext cx="2664185" cy="4736329"/>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0538" y="1613670"/>
            <a:ext cx="2664185" cy="4736329"/>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3880" y="1613669"/>
            <a:ext cx="2794635" cy="4968240"/>
          </a:xfrm>
          <a:prstGeom prst="rect">
            <a:avLst/>
          </a:prstGeom>
        </p:spPr>
      </p:pic>
    </p:spTree>
    <p:extLst>
      <p:ext uri="{BB962C8B-B14F-4D97-AF65-F5344CB8AC3E}">
        <p14:creationId xmlns:p14="http://schemas.microsoft.com/office/powerpoint/2010/main" val="1295091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1240607" y="1991360"/>
            <a:ext cx="6994222" cy="2616101"/>
          </a:xfrm>
          <a:prstGeom prst="rect">
            <a:avLst/>
          </a:prstGeom>
          <a:noFill/>
        </p:spPr>
        <p:txBody>
          <a:bodyPr wrap="none" rtlCol="0">
            <a:spAutoFit/>
          </a:bodyPr>
          <a:lstStyle/>
          <a:p>
            <a:r>
              <a:rPr lang="zh-CN" altLang="en-US" sz="2800" b="1" dirty="0">
                <a:solidFill>
                  <a:srgbClr val="002060"/>
                </a:solidFill>
                <a:latin typeface="华文新魏" panose="02010800040101010101" pitchFamily="2" charset="-122"/>
                <a:ea typeface="华文新魏" panose="02010800040101010101" pitchFamily="2" charset="-122"/>
              </a:rPr>
              <a:t>良好的交互反馈：</a:t>
            </a:r>
            <a:endParaRPr lang="en-US" altLang="zh-CN" sz="2800" b="1" dirty="0">
              <a:solidFill>
                <a:srgbClr val="002060"/>
              </a:solidFill>
              <a:latin typeface="华文新魏" panose="02010800040101010101" pitchFamily="2" charset="-122"/>
              <a:ea typeface="华文新魏" panose="02010800040101010101" pitchFamily="2" charset="-122"/>
            </a:endParaRPr>
          </a:p>
          <a:p>
            <a:endParaRPr lang="en-US" altLang="zh-CN" sz="2800" b="1" dirty="0">
              <a:solidFill>
                <a:srgbClr val="002060"/>
              </a:solidFill>
              <a:latin typeface="华文新魏" panose="02010800040101010101" pitchFamily="2" charset="-122"/>
              <a:ea typeface="华文新魏" panose="02010800040101010101" pitchFamily="2" charset="-122"/>
            </a:endParaRPr>
          </a:p>
          <a:p>
            <a:pPr marL="342900" indent="-342900">
              <a:lnSpc>
                <a:spcPct val="150000"/>
              </a:lnSpc>
              <a:buAutoNum type="arabicPeriod"/>
            </a:pPr>
            <a:r>
              <a:rPr lang="zh-CN" altLang="en-US" sz="2400" dirty="0"/>
              <a:t>点击按钮，按钮会有按下的反应</a:t>
            </a:r>
            <a:endParaRPr lang="en-US" altLang="zh-CN" sz="2400" dirty="0"/>
          </a:p>
          <a:p>
            <a:pPr marL="342900" indent="-342900">
              <a:lnSpc>
                <a:spcPct val="150000"/>
              </a:lnSpc>
              <a:buAutoNum type="arabicPeriod"/>
            </a:pPr>
            <a:r>
              <a:rPr lang="zh-CN" altLang="en-US" sz="2400" dirty="0"/>
              <a:t>当用户进行错误操作时，及时正确的对话框提示</a:t>
            </a:r>
            <a:endParaRPr lang="en-US" altLang="zh-CN" sz="2400" dirty="0"/>
          </a:p>
          <a:p>
            <a:pPr marL="342900" indent="-342900">
              <a:lnSpc>
                <a:spcPct val="150000"/>
              </a:lnSpc>
              <a:buAutoNum type="arabicPeriod"/>
            </a:pPr>
            <a:r>
              <a:rPr lang="zh-CN" altLang="en-US" sz="2400" dirty="0"/>
              <a:t>提交信息，请求信息时有等待环</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722" y="986234"/>
            <a:ext cx="3006090" cy="5344160"/>
          </a:xfrm>
          <a:prstGeom prst="rect">
            <a:avLst/>
          </a:prstGeom>
        </p:spPr>
      </p:pic>
    </p:spTree>
    <p:extLst>
      <p:ext uri="{BB962C8B-B14F-4D97-AF65-F5344CB8AC3E}">
        <p14:creationId xmlns:p14="http://schemas.microsoft.com/office/powerpoint/2010/main" val="3467131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06846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1158240" y="1412240"/>
            <a:ext cx="4237057" cy="1169551"/>
          </a:xfrm>
          <a:prstGeom prst="rect">
            <a:avLst/>
          </a:prstGeom>
          <a:noFill/>
        </p:spPr>
        <p:txBody>
          <a:bodyPr wrap="none" rtlCol="0">
            <a:spAutoFit/>
          </a:bodyPr>
          <a:lstStyle/>
          <a:p>
            <a:pPr marL="457200" indent="-457200">
              <a:buFont typeface="Arial" panose="020B0604020202020204" pitchFamily="34" charset="0"/>
              <a:buChar char="•"/>
            </a:pPr>
            <a:r>
              <a:rPr lang="zh-CN" altLang="en-US" sz="2800" b="1" dirty="0">
                <a:solidFill>
                  <a:srgbClr val="002060"/>
                </a:solidFill>
                <a:latin typeface="华文新魏" panose="02010800040101010101" pitchFamily="2" charset="-122"/>
                <a:ea typeface="华文新魏" panose="02010800040101010101" pitchFamily="2" charset="-122"/>
              </a:rPr>
              <a:t>对于老人群体的善意：</a:t>
            </a:r>
            <a:endParaRPr lang="en-US" altLang="zh-CN" sz="2800" b="1" dirty="0">
              <a:solidFill>
                <a:srgbClr val="002060"/>
              </a:solidFill>
              <a:latin typeface="华文新魏" panose="02010800040101010101" pitchFamily="2" charset="-122"/>
              <a:ea typeface="华文新魏" panose="02010800040101010101" pitchFamily="2" charset="-122"/>
            </a:endParaRPr>
          </a:p>
          <a:p>
            <a:endParaRPr lang="en-US" altLang="zh-CN" dirty="0"/>
          </a:p>
          <a:p>
            <a:r>
              <a:rPr lang="en-US" altLang="zh-CN" sz="2400" dirty="0"/>
              <a:t>	</a:t>
            </a:r>
            <a:r>
              <a:rPr lang="zh-CN" altLang="en-US" sz="2400" dirty="0"/>
              <a:t>天气情况的口播</a:t>
            </a:r>
          </a:p>
        </p:txBody>
      </p:sp>
      <p:sp>
        <p:nvSpPr>
          <p:cNvPr id="5" name="文本框 4"/>
          <p:cNvSpPr txBox="1"/>
          <p:nvPr/>
        </p:nvSpPr>
        <p:spPr>
          <a:xfrm>
            <a:off x="1158240" y="2738240"/>
            <a:ext cx="8994770" cy="2062103"/>
          </a:xfrm>
          <a:prstGeom prst="rect">
            <a:avLst/>
          </a:prstGeom>
          <a:noFill/>
        </p:spPr>
        <p:txBody>
          <a:bodyPr wrap="none" rtlCol="0">
            <a:spAutoFit/>
          </a:bodyPr>
          <a:lstStyle/>
          <a:p>
            <a:pPr marL="457200" indent="-457200">
              <a:buFont typeface="Arial" panose="020B0604020202020204" pitchFamily="34" charset="0"/>
              <a:buChar char="•"/>
            </a:pPr>
            <a:r>
              <a:rPr lang="zh-CN" altLang="en-US" sz="2800" b="1" dirty="0">
                <a:solidFill>
                  <a:srgbClr val="002060"/>
                </a:solidFill>
                <a:latin typeface="华文新魏" panose="02010800040101010101" pitchFamily="2" charset="-122"/>
                <a:ea typeface="华文新魏" panose="02010800040101010101" pitchFamily="2" charset="-122"/>
              </a:rPr>
              <a:t>主界面的消息：</a:t>
            </a:r>
            <a:endParaRPr lang="en-US" altLang="zh-CN" sz="2800" b="1" dirty="0">
              <a:solidFill>
                <a:srgbClr val="002060"/>
              </a:solidFill>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sz="2800" b="1" dirty="0">
              <a:solidFill>
                <a:srgbClr val="002060"/>
              </a:solidFill>
              <a:latin typeface="华文新魏" panose="02010800040101010101" pitchFamily="2" charset="-122"/>
              <a:ea typeface="华文新魏" panose="02010800040101010101" pitchFamily="2" charset="-122"/>
            </a:endParaRPr>
          </a:p>
          <a:p>
            <a:pPr marL="800100" lvl="1" indent="-342900">
              <a:lnSpc>
                <a:spcPct val="150000"/>
              </a:lnSpc>
              <a:buAutoNum type="arabicPeriod"/>
            </a:pPr>
            <a:r>
              <a:rPr lang="zh-CN" altLang="en-US" sz="2400" dirty="0"/>
              <a:t>对于一条消息，可以折叠评论内容</a:t>
            </a:r>
            <a:endParaRPr lang="en-US" altLang="zh-CN" sz="2400" dirty="0"/>
          </a:p>
          <a:p>
            <a:pPr marL="800100" lvl="1" indent="-342900">
              <a:lnSpc>
                <a:spcPct val="150000"/>
              </a:lnSpc>
              <a:buAutoNum type="arabicPeriod"/>
            </a:pPr>
            <a:r>
              <a:rPr lang="zh-CN" altLang="en-US" sz="2400" dirty="0"/>
              <a:t>对于多条消息，最新的消息将浮在上层，可以迅速回到顶端</a:t>
            </a:r>
          </a:p>
        </p:txBody>
      </p:sp>
      <p:sp>
        <p:nvSpPr>
          <p:cNvPr id="6" name="矩形 5"/>
          <p:cNvSpPr/>
          <p:nvPr/>
        </p:nvSpPr>
        <p:spPr>
          <a:xfrm>
            <a:off x="7248525" y="1288703"/>
            <a:ext cx="157607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其他</a:t>
            </a:r>
          </a:p>
        </p:txBody>
      </p:sp>
      <p:sp>
        <p:nvSpPr>
          <p:cNvPr id="7" name="矩形 6"/>
          <p:cNvSpPr/>
          <p:nvPr/>
        </p:nvSpPr>
        <p:spPr>
          <a:xfrm>
            <a:off x="1240607" y="4975824"/>
            <a:ext cx="6096000" cy="1169551"/>
          </a:xfrm>
          <a:prstGeom prst="rect">
            <a:avLst/>
          </a:prstGeom>
        </p:spPr>
        <p:txBody>
          <a:bodyPr>
            <a:spAutoFit/>
          </a:bodyPr>
          <a:lstStyle/>
          <a:p>
            <a:pPr marL="457200" indent="-457200">
              <a:buFont typeface="Arial" panose="020B0604020202020204" pitchFamily="34" charset="0"/>
              <a:buChar char="•"/>
            </a:pPr>
            <a:r>
              <a:rPr lang="zh-CN" altLang="en-US" sz="2800" b="1" dirty="0">
                <a:solidFill>
                  <a:srgbClr val="002060"/>
                </a:solidFill>
                <a:latin typeface="华文新魏" panose="02010800040101010101" pitchFamily="2" charset="-122"/>
                <a:ea typeface="华文新魏" panose="02010800040101010101" pitchFamily="2" charset="-122"/>
              </a:rPr>
              <a:t>找回密码</a:t>
            </a:r>
            <a:endParaRPr lang="en-US" altLang="zh-CN" sz="2800" b="1" dirty="0">
              <a:solidFill>
                <a:srgbClr val="002060"/>
              </a:solidFill>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pPr>
            <a:endParaRPr lang="en-US" altLang="zh-CN" dirty="0"/>
          </a:p>
          <a:p>
            <a:r>
              <a:rPr lang="en-US" altLang="zh-CN" sz="1600" dirty="0"/>
              <a:t>	</a:t>
            </a:r>
            <a:r>
              <a:rPr lang="zh-CN" altLang="en-US" sz="2400" dirty="0"/>
              <a:t>根据回答密保信息，找回密码</a:t>
            </a:r>
          </a:p>
        </p:txBody>
      </p:sp>
    </p:spTree>
    <p:extLst>
      <p:ext uri="{BB962C8B-B14F-4D97-AF65-F5344CB8AC3E}">
        <p14:creationId xmlns:p14="http://schemas.microsoft.com/office/powerpoint/2010/main" val="81330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6</a:t>
            </a:r>
            <a:r>
              <a:rPr lang="zh-CN" altLang="en-US" sz="3200" b="1" dirty="0">
                <a:solidFill>
                  <a:srgbClr val="3975B2"/>
                </a:solidFill>
                <a:latin typeface="幼圆" panose="02010509060101010101" pitchFamily="49" charset="-122"/>
                <a:ea typeface="幼圆" panose="02010509060101010101" pitchFamily="49" charset="-122"/>
              </a:rPr>
              <a:t>）可靠性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文本框 4"/>
          <p:cNvSpPr txBox="1"/>
          <p:nvPr/>
        </p:nvSpPr>
        <p:spPr>
          <a:xfrm>
            <a:off x="1772644" y="2499360"/>
            <a:ext cx="1826141" cy="584775"/>
          </a:xfrm>
          <a:prstGeom prst="rect">
            <a:avLst/>
          </a:prstGeom>
          <a:noFill/>
        </p:spPr>
        <p:txBody>
          <a:bodyPr wrap="none" rtlCol="0">
            <a:spAutoFit/>
          </a:bodyPr>
          <a:lstStyle/>
          <a:p>
            <a:r>
              <a:rPr lang="zh-CN" altLang="en-US" sz="3200" b="1" dirty="0">
                <a:solidFill>
                  <a:srgbClr val="002060"/>
                </a:solidFill>
                <a:latin typeface="华文新魏" panose="02010800040101010101" pitchFamily="2" charset="-122"/>
                <a:ea typeface="华文新魏" panose="02010800040101010101" pitchFamily="2" charset="-122"/>
              </a:rPr>
              <a:t>断网保护</a:t>
            </a:r>
            <a:endParaRPr lang="en-US" altLang="zh-CN" sz="3200" b="1" dirty="0">
              <a:solidFill>
                <a:srgbClr val="002060"/>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0" y="1524000"/>
            <a:ext cx="2802572" cy="4982350"/>
          </a:xfrm>
          <a:prstGeom prst="rect">
            <a:avLst/>
          </a:prstGeom>
        </p:spPr>
      </p:pic>
    </p:spTree>
    <p:extLst>
      <p:ext uri="{BB962C8B-B14F-4D97-AF65-F5344CB8AC3E}">
        <p14:creationId xmlns:p14="http://schemas.microsoft.com/office/powerpoint/2010/main" val="3930825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需求改进</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5" name="文本框 4"/>
          <p:cNvSpPr txBox="1"/>
          <p:nvPr/>
        </p:nvSpPr>
        <p:spPr>
          <a:xfrm>
            <a:off x="5672243" y="2063272"/>
            <a:ext cx="5723618" cy="2862322"/>
          </a:xfrm>
          <a:prstGeom prst="rect">
            <a:avLst/>
          </a:prstGeom>
          <a:noFill/>
        </p:spPr>
        <p:txBody>
          <a:bodyPr wrap="none" rtlCol="0">
            <a:spAutoFit/>
          </a:bodyPr>
          <a:lstStyle/>
          <a:p>
            <a:r>
              <a:rPr lang="zh-CN" altLang="en-US" sz="2800" dirty="0"/>
              <a:t>实施过程中对</a:t>
            </a:r>
            <a:r>
              <a:rPr lang="en-US" altLang="zh-CN" sz="2800" dirty="0"/>
              <a:t>story</a:t>
            </a:r>
            <a:r>
              <a:rPr lang="zh-CN" altLang="en-US" sz="2800" dirty="0"/>
              <a:t>进行改进</a:t>
            </a:r>
            <a:r>
              <a:rPr lang="en-US" altLang="zh-CN" sz="2800" dirty="0"/>
              <a:t>/</a:t>
            </a:r>
            <a:r>
              <a:rPr lang="zh-CN" altLang="en-US" sz="2800" dirty="0"/>
              <a:t>细化：</a:t>
            </a:r>
            <a:endParaRPr lang="en-US" altLang="zh-CN" sz="2800" dirty="0"/>
          </a:p>
          <a:p>
            <a:endParaRPr lang="en-US" altLang="zh-CN" sz="2800" dirty="0"/>
          </a:p>
          <a:p>
            <a:endParaRPr lang="en-US" altLang="zh-CN" sz="2800" dirty="0"/>
          </a:p>
          <a:p>
            <a:pPr lvl="1"/>
            <a:r>
              <a:rPr lang="zh-CN" altLang="en-US" sz="2400" dirty="0">
                <a:latin typeface="楷体" panose="02010609060101010101" pitchFamily="49" charset="-122"/>
                <a:ea typeface="楷体" panose="02010609060101010101" pitchFamily="49" charset="-122"/>
              </a:rPr>
              <a:t>子女端：主界面依据群组分组</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老人端：天气预报点击即语音播报</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消息的本地存储</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好友列表子女与老人两种角色</a:t>
            </a:r>
            <a:endParaRPr lang="en-US" altLang="zh-CN" sz="2400" dirty="0">
              <a:latin typeface="楷体" panose="02010609060101010101" pitchFamily="49" charset="-122"/>
              <a:ea typeface="楷体" panose="02010609060101010101" pitchFamily="49" charset="-122"/>
            </a:endParaRPr>
          </a:p>
        </p:txBody>
      </p:sp>
      <p:pic>
        <p:nvPicPr>
          <p:cNvPr id="12" name="图片 11"/>
          <p:cNvPicPr>
            <a:picLocks noChangeAspect="1"/>
          </p:cNvPicPr>
          <p:nvPr/>
        </p:nvPicPr>
        <p:blipFill>
          <a:blip r:embed="rId4"/>
          <a:stretch>
            <a:fillRect/>
          </a:stretch>
        </p:blipFill>
        <p:spPr>
          <a:xfrm>
            <a:off x="1697807" y="1459764"/>
            <a:ext cx="3344380" cy="4798796"/>
          </a:xfrm>
          <a:prstGeom prst="rect">
            <a:avLst/>
          </a:prstGeom>
        </p:spPr>
      </p:pic>
    </p:spTree>
    <p:extLst>
      <p:ext uri="{BB962C8B-B14F-4D97-AF65-F5344CB8AC3E}">
        <p14:creationId xmlns:p14="http://schemas.microsoft.com/office/powerpoint/2010/main" val="3198962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511171"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7</a:t>
            </a:r>
            <a:r>
              <a:rPr lang="zh-CN" altLang="en-US" sz="3200" b="1" dirty="0">
                <a:solidFill>
                  <a:srgbClr val="3975B2"/>
                </a:solidFill>
                <a:latin typeface="幼圆" panose="02010509060101010101" pitchFamily="49" charset="-122"/>
                <a:ea typeface="幼圆" panose="02010509060101010101" pitchFamily="49" charset="-122"/>
              </a:rPr>
              <a:t>）异常处理</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4"/>
          <a:stretch>
            <a:fillRect/>
          </a:stretch>
        </p:blipFill>
        <p:spPr>
          <a:xfrm>
            <a:off x="1464817" y="1857296"/>
            <a:ext cx="5705587" cy="3517343"/>
          </a:xfrm>
          <a:prstGeom prst="rect">
            <a:avLst/>
          </a:prstGeom>
        </p:spPr>
      </p:pic>
      <p:pic>
        <p:nvPicPr>
          <p:cNvPr id="7" name="图片 6"/>
          <p:cNvPicPr>
            <a:picLocks noChangeAspect="1"/>
          </p:cNvPicPr>
          <p:nvPr/>
        </p:nvPicPr>
        <p:blipFill>
          <a:blip r:embed="rId5"/>
          <a:stretch>
            <a:fillRect/>
          </a:stretch>
        </p:blipFill>
        <p:spPr>
          <a:xfrm>
            <a:off x="4858848" y="2331623"/>
            <a:ext cx="6680543" cy="3759393"/>
          </a:xfrm>
          <a:prstGeom prst="rect">
            <a:avLst/>
          </a:prstGeom>
        </p:spPr>
      </p:pic>
    </p:spTree>
    <p:extLst>
      <p:ext uri="{BB962C8B-B14F-4D97-AF65-F5344CB8AC3E}">
        <p14:creationId xmlns:p14="http://schemas.microsoft.com/office/powerpoint/2010/main" val="1021563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09919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8</a:t>
            </a:r>
            <a:r>
              <a:rPr lang="zh-CN" altLang="en-US" sz="3200" b="1" dirty="0">
                <a:solidFill>
                  <a:srgbClr val="3975B2"/>
                </a:solidFill>
                <a:latin typeface="幼圆" panose="02010509060101010101" pitchFamily="49" charset="-122"/>
                <a:ea typeface="幼圆" panose="02010509060101010101" pitchFamily="49" charset="-122"/>
              </a:rPr>
              <a:t>）兼容性</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792" y="1259840"/>
            <a:ext cx="2720340" cy="483616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1277" y="1249680"/>
            <a:ext cx="2726055" cy="484632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3477" y="1249680"/>
            <a:ext cx="2726055" cy="4846320"/>
          </a:xfrm>
          <a:prstGeom prst="rect">
            <a:avLst/>
          </a:prstGeom>
        </p:spPr>
      </p:pic>
      <p:sp>
        <p:nvSpPr>
          <p:cNvPr id="11" name="文本框 10"/>
          <p:cNvSpPr txBox="1"/>
          <p:nvPr/>
        </p:nvSpPr>
        <p:spPr>
          <a:xfrm>
            <a:off x="5709920" y="507193"/>
            <a:ext cx="1005403" cy="584775"/>
          </a:xfrm>
          <a:prstGeom prst="rect">
            <a:avLst/>
          </a:prstGeom>
          <a:noFill/>
        </p:spPr>
        <p:txBody>
          <a:bodyPr wrap="none" rtlCol="0">
            <a:spAutoFit/>
          </a:bodyPr>
          <a:lstStyle/>
          <a:p>
            <a:r>
              <a:rPr lang="zh-CN" altLang="en-US" sz="3200" b="1" dirty="0">
                <a:solidFill>
                  <a:srgbClr val="002060"/>
                </a:solidFill>
                <a:latin typeface="华文行楷" panose="02010800040101010101" pitchFamily="2" charset="-122"/>
                <a:ea typeface="华文行楷" panose="02010800040101010101" pitchFamily="2" charset="-122"/>
              </a:rPr>
              <a:t>权限</a:t>
            </a:r>
          </a:p>
        </p:txBody>
      </p:sp>
    </p:spTree>
    <p:extLst>
      <p:ext uri="{BB962C8B-B14F-4D97-AF65-F5344CB8AC3E}">
        <p14:creationId xmlns:p14="http://schemas.microsoft.com/office/powerpoint/2010/main" val="3250162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687228"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重构</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9</a:t>
            </a:r>
            <a:r>
              <a:rPr lang="zh-CN" altLang="en-US" sz="3200" b="1" dirty="0">
                <a:solidFill>
                  <a:srgbClr val="3975B2"/>
                </a:solidFill>
                <a:latin typeface="幼圆" panose="02010509060101010101" pitchFamily="49" charset="-122"/>
                <a:ea typeface="幼圆" panose="02010509060101010101" pitchFamily="49" charset="-122"/>
              </a:rPr>
              <a:t>）性能</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2235200" y="2032000"/>
            <a:ext cx="5811206" cy="2677656"/>
          </a:xfrm>
          <a:prstGeom prst="rect">
            <a:avLst/>
          </a:prstGeom>
          <a:noFill/>
        </p:spPr>
        <p:txBody>
          <a:bodyPr wrap="none" rtlCol="0">
            <a:spAutoFit/>
          </a:bodyPr>
          <a:lstStyle/>
          <a:p>
            <a:r>
              <a:rPr lang="zh-CN" altLang="en-US" sz="2800" dirty="0"/>
              <a:t>好友</a:t>
            </a:r>
            <a:r>
              <a:rPr lang="en-US" altLang="zh-CN" sz="2800" dirty="0" err="1"/>
              <a:t>Bmob</a:t>
            </a:r>
            <a:r>
              <a:rPr lang="zh-CN" altLang="en-US" sz="2800" dirty="0"/>
              <a:t>换极光</a:t>
            </a:r>
            <a:endParaRPr lang="en-US" altLang="zh-CN" sz="2800" dirty="0"/>
          </a:p>
          <a:p>
            <a:endParaRPr lang="en-US" altLang="zh-CN" sz="2800" dirty="0"/>
          </a:p>
          <a:p>
            <a:pPr lvl="2"/>
            <a:r>
              <a:rPr lang="zh-CN" altLang="en-US" sz="2400" dirty="0"/>
              <a:t>需求：添加好友是即时通讯</a:t>
            </a:r>
            <a:endParaRPr lang="en-US" altLang="zh-CN" sz="2400" dirty="0"/>
          </a:p>
          <a:p>
            <a:r>
              <a:rPr lang="en-US" altLang="zh-CN" sz="2400" dirty="0"/>
              <a:t>	</a:t>
            </a:r>
            <a:r>
              <a:rPr lang="zh-CN" altLang="en-US" sz="2400" dirty="0"/>
              <a:t>性能</a:t>
            </a:r>
            <a:r>
              <a:rPr lang="en-US" altLang="zh-CN" sz="2400" dirty="0"/>
              <a:t>:   </a:t>
            </a:r>
            <a:r>
              <a:rPr lang="zh-CN" altLang="en-US" sz="2400" dirty="0"/>
              <a:t>极光</a:t>
            </a:r>
            <a:r>
              <a:rPr lang="en-US" altLang="zh-CN" sz="2400" dirty="0"/>
              <a:t>API</a:t>
            </a:r>
            <a:r>
              <a:rPr lang="zh-CN" altLang="en-US" sz="2400" dirty="0"/>
              <a:t>会将信息拉取到本地</a:t>
            </a:r>
            <a:endParaRPr lang="en-US" altLang="zh-CN" sz="2400" dirty="0"/>
          </a:p>
          <a:p>
            <a:endParaRPr lang="en-US" altLang="zh-CN" dirty="0"/>
          </a:p>
          <a:p>
            <a:endParaRPr lang="en-US" altLang="zh-CN" dirty="0"/>
          </a:p>
          <a:p>
            <a:r>
              <a:rPr lang="en-US" altLang="zh-CN" sz="2800" dirty="0"/>
              <a:t>Adapter</a:t>
            </a:r>
            <a:r>
              <a:rPr lang="zh-CN" altLang="en-US" sz="2800" dirty="0"/>
              <a:t>适配器分布缓存</a:t>
            </a:r>
          </a:p>
        </p:txBody>
      </p:sp>
    </p:spTree>
    <p:extLst>
      <p:ext uri="{BB962C8B-B14F-4D97-AF65-F5344CB8AC3E}">
        <p14:creationId xmlns:p14="http://schemas.microsoft.com/office/powerpoint/2010/main" val="818360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961067"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a:t>
            </a:r>
            <a:r>
              <a:rPr lang="zh-CN" altLang="en-US" sz="3600" b="1" dirty="0">
                <a:solidFill>
                  <a:srgbClr val="3975B2"/>
                </a:solidFill>
                <a:latin typeface="幼圆" panose="02010509060101010101" pitchFamily="49" charset="-122"/>
                <a:ea typeface="幼圆" panose="02010509060101010101" pitchFamily="49" charset="-122"/>
              </a:rPr>
              <a:t>质量保证</a:t>
            </a:r>
            <a:endParaRPr lang="en-US" altLang="zh-CN" sz="3600" b="1" dirty="0">
              <a:solidFill>
                <a:srgbClr val="3975B2"/>
              </a:solidFill>
              <a:latin typeface="幼圆" panose="02010509060101010101" pitchFamily="49" charset="-122"/>
              <a:ea typeface="幼圆" panose="020105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636966" y="2192677"/>
            <a:ext cx="1107996"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1-3</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21831" y="3023674"/>
            <a:ext cx="2031325" cy="2308324"/>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测试流程</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测试计划</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缺陷管理</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系统质量总结</a:t>
            </a:r>
            <a:endParaRPr lang="en-US" altLang="zh-CN"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792269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测试流程</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rotWithShape="1">
          <a:blip r:embed="rId3"/>
          <a:srcRect t="847" r="2019"/>
          <a:stretch/>
        </p:blipFill>
        <p:spPr>
          <a:xfrm>
            <a:off x="2337755" y="1290320"/>
            <a:ext cx="6552245" cy="4560688"/>
          </a:xfrm>
          <a:prstGeom prst="rect">
            <a:avLst/>
          </a:prstGeom>
        </p:spPr>
      </p:pic>
      <p:sp>
        <p:nvSpPr>
          <p:cNvPr id="6" name="椭圆 5"/>
          <p:cNvSpPr/>
          <p:nvPr/>
        </p:nvSpPr>
        <p:spPr>
          <a:xfrm>
            <a:off x="3108318" y="5044700"/>
            <a:ext cx="690880" cy="675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TEST</a:t>
            </a:r>
            <a:endParaRPr lang="zh-CN" altLang="en-US" sz="1200" dirty="0"/>
          </a:p>
        </p:txBody>
      </p:sp>
    </p:spTree>
    <p:extLst>
      <p:ext uri="{BB962C8B-B14F-4D97-AF65-F5344CB8AC3E}">
        <p14:creationId xmlns:p14="http://schemas.microsoft.com/office/powerpoint/2010/main" val="3148217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测试计划</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3392798" y="2529840"/>
            <a:ext cx="1800493" cy="369332"/>
          </a:xfrm>
          <a:prstGeom prst="rect">
            <a:avLst/>
          </a:prstGeom>
          <a:noFill/>
        </p:spPr>
        <p:txBody>
          <a:bodyPr wrap="none" rtlCol="0">
            <a:spAutoFit/>
          </a:bodyPr>
          <a:lstStyle/>
          <a:p>
            <a:r>
              <a:rPr lang="zh-CN" altLang="en-US" dirty="0">
                <a:hlinkClick r:id="rId3" action="ppaction://hlinkfile"/>
              </a:rPr>
              <a:t>测试计划与实施</a:t>
            </a:r>
            <a:endParaRPr lang="en-US" altLang="zh-CN" dirty="0"/>
          </a:p>
        </p:txBody>
      </p:sp>
    </p:spTree>
    <p:extLst>
      <p:ext uri="{BB962C8B-B14F-4D97-AF65-F5344CB8AC3E}">
        <p14:creationId xmlns:p14="http://schemas.microsoft.com/office/powerpoint/2010/main" val="71027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测试实施</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86" y="1574800"/>
            <a:ext cx="3777726" cy="468607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0" y="1565744"/>
            <a:ext cx="3737292" cy="4695134"/>
          </a:xfrm>
          <a:prstGeom prst="rect">
            <a:avLst/>
          </a:prstGeom>
        </p:spPr>
      </p:pic>
      <p:sp>
        <p:nvSpPr>
          <p:cNvPr id="9" name="箭头: 左 8"/>
          <p:cNvSpPr/>
          <p:nvPr/>
        </p:nvSpPr>
        <p:spPr>
          <a:xfrm>
            <a:off x="4785360" y="2286000"/>
            <a:ext cx="227584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p:cNvSpPr/>
          <p:nvPr/>
        </p:nvSpPr>
        <p:spPr>
          <a:xfrm>
            <a:off x="5265896" y="3169920"/>
            <a:ext cx="2577624"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265896" y="1899920"/>
            <a:ext cx="803425"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测试</a:t>
            </a:r>
          </a:p>
        </p:txBody>
      </p:sp>
      <p:sp>
        <p:nvSpPr>
          <p:cNvPr id="12" name="文本框 11"/>
          <p:cNvSpPr txBox="1"/>
          <p:nvPr/>
        </p:nvSpPr>
        <p:spPr>
          <a:xfrm>
            <a:off x="6260981" y="3664188"/>
            <a:ext cx="800219"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开发</a:t>
            </a:r>
          </a:p>
        </p:txBody>
      </p:sp>
    </p:spTree>
    <p:extLst>
      <p:ext uri="{BB962C8B-B14F-4D97-AF65-F5344CB8AC3E}">
        <p14:creationId xmlns:p14="http://schemas.microsoft.com/office/powerpoint/2010/main" val="2744488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测试实施</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472" y="1532572"/>
            <a:ext cx="6581775" cy="452437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990" y="2646996"/>
            <a:ext cx="6400800" cy="2295525"/>
          </a:xfrm>
          <a:prstGeom prst="rect">
            <a:avLst/>
          </a:prstGeom>
        </p:spPr>
      </p:pic>
    </p:spTree>
    <p:extLst>
      <p:ext uri="{BB962C8B-B14F-4D97-AF65-F5344CB8AC3E}">
        <p14:creationId xmlns:p14="http://schemas.microsoft.com/office/powerpoint/2010/main" val="801633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测试实施</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3"/>
          <a:stretch>
            <a:fillRect/>
          </a:stretch>
        </p:blipFill>
        <p:spPr>
          <a:xfrm>
            <a:off x="955040" y="1281852"/>
            <a:ext cx="10647680" cy="4880187"/>
          </a:xfrm>
          <a:prstGeom prst="rect">
            <a:avLst/>
          </a:prstGeom>
        </p:spPr>
      </p:pic>
      <p:pic>
        <p:nvPicPr>
          <p:cNvPr id="6" name="图片 5"/>
          <p:cNvPicPr>
            <a:picLocks noChangeAspect="1"/>
          </p:cNvPicPr>
          <p:nvPr/>
        </p:nvPicPr>
        <p:blipFill>
          <a:blip r:embed="rId4"/>
          <a:stretch>
            <a:fillRect/>
          </a:stretch>
        </p:blipFill>
        <p:spPr>
          <a:xfrm>
            <a:off x="2049562" y="3794070"/>
            <a:ext cx="8458635" cy="2114659"/>
          </a:xfrm>
          <a:prstGeom prst="rect">
            <a:avLst/>
          </a:prstGeom>
        </p:spPr>
      </p:pic>
    </p:spTree>
    <p:extLst>
      <p:ext uri="{BB962C8B-B14F-4D97-AF65-F5344CB8AC3E}">
        <p14:creationId xmlns:p14="http://schemas.microsoft.com/office/powerpoint/2010/main" val="875378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测试实施</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3392798" y="2082800"/>
            <a:ext cx="1980029" cy="523220"/>
          </a:xfrm>
          <a:prstGeom prst="rect">
            <a:avLst/>
          </a:prstGeom>
          <a:noFill/>
        </p:spPr>
        <p:txBody>
          <a:bodyPr wrap="none" rtlCol="0">
            <a:spAutoFit/>
          </a:bodyPr>
          <a:lstStyle/>
          <a:p>
            <a:r>
              <a:rPr lang="zh-CN" altLang="en-US" sz="2800" dirty="0">
                <a:hlinkClick r:id="rId3" action="ppaction://hlinkfile"/>
              </a:rPr>
              <a:t>安全性测试</a:t>
            </a:r>
            <a:endParaRPr lang="zh-CN" altLang="en-US" sz="2800" dirty="0"/>
          </a:p>
        </p:txBody>
      </p:sp>
      <p:sp>
        <p:nvSpPr>
          <p:cNvPr id="7" name="文本框 6"/>
          <p:cNvSpPr txBox="1"/>
          <p:nvPr/>
        </p:nvSpPr>
        <p:spPr>
          <a:xfrm>
            <a:off x="3392797" y="2946400"/>
            <a:ext cx="1980029" cy="523220"/>
          </a:xfrm>
          <a:prstGeom prst="rect">
            <a:avLst/>
          </a:prstGeom>
          <a:noFill/>
        </p:spPr>
        <p:txBody>
          <a:bodyPr wrap="none" rtlCol="0">
            <a:spAutoFit/>
          </a:bodyPr>
          <a:lstStyle/>
          <a:p>
            <a:r>
              <a:rPr lang="zh-CN" altLang="en-US" sz="2800" dirty="0">
                <a:solidFill>
                  <a:srgbClr val="3975B2"/>
                </a:solidFill>
                <a:hlinkClick r:id="rId4" action="ppaction://hlinkfile"/>
              </a:rPr>
              <a:t>兼容性测试</a:t>
            </a:r>
            <a:endParaRPr lang="zh-CN" altLang="en-US" sz="2800" dirty="0">
              <a:solidFill>
                <a:srgbClr val="3975B2"/>
              </a:solidFill>
            </a:endParaRPr>
          </a:p>
        </p:txBody>
      </p:sp>
    </p:spTree>
    <p:extLst>
      <p:ext uri="{BB962C8B-B14F-4D97-AF65-F5344CB8AC3E}">
        <p14:creationId xmlns:p14="http://schemas.microsoft.com/office/powerpoint/2010/main" val="2771820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83255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需求跟踪</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3"/>
          <a:stretch>
            <a:fillRect/>
          </a:stretch>
        </p:blipFill>
        <p:spPr>
          <a:xfrm>
            <a:off x="8954064" y="1429276"/>
            <a:ext cx="2736991" cy="4222967"/>
          </a:xfrm>
          <a:prstGeom prst="rect">
            <a:avLst/>
          </a:prstGeom>
        </p:spPr>
      </p:pic>
      <p:pic>
        <p:nvPicPr>
          <p:cNvPr id="5" name="图片 4"/>
          <p:cNvPicPr>
            <a:picLocks noChangeAspect="1"/>
          </p:cNvPicPr>
          <p:nvPr/>
        </p:nvPicPr>
        <p:blipFill>
          <a:blip r:embed="rId4"/>
          <a:stretch>
            <a:fillRect/>
          </a:stretch>
        </p:blipFill>
        <p:spPr>
          <a:xfrm>
            <a:off x="5226616" y="1162562"/>
            <a:ext cx="2673487" cy="4756394"/>
          </a:xfrm>
          <a:prstGeom prst="rect">
            <a:avLst/>
          </a:prstGeom>
        </p:spPr>
      </p:pic>
      <p:pic>
        <p:nvPicPr>
          <p:cNvPr id="6" name="图片 5"/>
          <p:cNvPicPr>
            <a:picLocks noChangeAspect="1"/>
          </p:cNvPicPr>
          <p:nvPr/>
        </p:nvPicPr>
        <p:blipFill>
          <a:blip r:embed="rId5"/>
          <a:stretch>
            <a:fillRect/>
          </a:stretch>
        </p:blipFill>
        <p:spPr>
          <a:xfrm>
            <a:off x="1240607" y="1340371"/>
            <a:ext cx="2724290" cy="4400776"/>
          </a:xfrm>
          <a:prstGeom prst="rect">
            <a:avLst/>
          </a:prstGeom>
        </p:spPr>
      </p:pic>
      <p:pic>
        <p:nvPicPr>
          <p:cNvPr id="8" name="图片 7"/>
          <p:cNvPicPr>
            <a:picLocks noChangeAspect="1"/>
          </p:cNvPicPr>
          <p:nvPr/>
        </p:nvPicPr>
        <p:blipFill>
          <a:blip r:embed="rId6"/>
          <a:stretch>
            <a:fillRect/>
          </a:stretch>
        </p:blipFill>
        <p:spPr>
          <a:xfrm>
            <a:off x="806178" y="2082731"/>
            <a:ext cx="10579644" cy="269253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缺陷管理</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4307840" y="2702560"/>
            <a:ext cx="1569660" cy="369332"/>
          </a:xfrm>
          <a:prstGeom prst="rect">
            <a:avLst/>
          </a:prstGeom>
          <a:noFill/>
        </p:spPr>
        <p:txBody>
          <a:bodyPr wrap="none" rtlCol="0">
            <a:spAutoFit/>
          </a:bodyPr>
          <a:lstStyle/>
          <a:p>
            <a:r>
              <a:rPr lang="zh-CN" altLang="en-US" dirty="0">
                <a:hlinkClick r:id="rId3" action="ppaction://hlinkfile"/>
              </a:rPr>
              <a:t>缺陷管理文档</a:t>
            </a:r>
            <a:endParaRPr lang="en-US" altLang="zh-CN" dirty="0"/>
          </a:p>
        </p:txBody>
      </p:sp>
    </p:spTree>
    <p:extLst>
      <p:ext uri="{BB962C8B-B14F-4D97-AF65-F5344CB8AC3E}">
        <p14:creationId xmlns:p14="http://schemas.microsoft.com/office/powerpoint/2010/main" val="257030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缺陷管理</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5" name="图片 4">
            <a:hlinkClick r:id="rId3"/>
          </p:cNvPr>
          <p:cNvPicPr>
            <a:picLocks noChangeAspect="1"/>
          </p:cNvPicPr>
          <p:nvPr/>
        </p:nvPicPr>
        <p:blipFill>
          <a:blip r:embed="rId4"/>
          <a:stretch>
            <a:fillRect/>
          </a:stretch>
        </p:blipFill>
        <p:spPr>
          <a:xfrm>
            <a:off x="1240607" y="1467065"/>
            <a:ext cx="9981243" cy="4928174"/>
          </a:xfrm>
          <a:prstGeom prst="rect">
            <a:avLst/>
          </a:prstGeom>
        </p:spPr>
      </p:pic>
    </p:spTree>
    <p:extLst>
      <p:ext uri="{BB962C8B-B14F-4D97-AF65-F5344CB8AC3E}">
        <p14:creationId xmlns:p14="http://schemas.microsoft.com/office/powerpoint/2010/main" val="3107776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质量总结</a:t>
            </a:r>
          </a:p>
        </p:txBody>
      </p:sp>
      <p:pic>
        <p:nvPicPr>
          <p:cNvPr id="5" name="图片 4">
            <a:hlinkClick r:id="rId3" action="ppaction://hlinkfile"/>
          </p:cNvPr>
          <p:cNvPicPr>
            <a:picLocks noChangeAspect="1"/>
          </p:cNvPicPr>
          <p:nvPr/>
        </p:nvPicPr>
        <p:blipFill>
          <a:blip r:embed="rId4"/>
          <a:stretch>
            <a:fillRect/>
          </a:stretch>
        </p:blipFill>
        <p:spPr>
          <a:xfrm>
            <a:off x="3321099" y="1540394"/>
            <a:ext cx="4711942" cy="4508732"/>
          </a:xfrm>
          <a:prstGeom prst="rect">
            <a:avLst/>
          </a:prstGeom>
        </p:spPr>
      </p:pic>
    </p:spTree>
    <p:extLst>
      <p:ext uri="{BB962C8B-B14F-4D97-AF65-F5344CB8AC3E}">
        <p14:creationId xmlns:p14="http://schemas.microsoft.com/office/powerpoint/2010/main" val="3677330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质量评估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788" y="1090451"/>
            <a:ext cx="4579620" cy="5575190"/>
          </a:xfrm>
          <a:prstGeom prst="rect">
            <a:avLst/>
          </a:prstGeom>
        </p:spPr>
      </p:pic>
      <p:sp>
        <p:nvSpPr>
          <p:cNvPr id="7" name="文本框 6"/>
          <p:cNvSpPr txBox="1"/>
          <p:nvPr/>
        </p:nvSpPr>
        <p:spPr>
          <a:xfrm>
            <a:off x="3270587" y="1960880"/>
            <a:ext cx="615553" cy="2843086"/>
          </a:xfrm>
          <a:prstGeom prst="rect">
            <a:avLst/>
          </a:prstGeom>
          <a:noFill/>
        </p:spPr>
        <p:txBody>
          <a:bodyPr vert="eaVert" wrap="none" rtlCol="0">
            <a:spAutoFit/>
          </a:bodyPr>
          <a:lstStyle/>
          <a:p>
            <a:r>
              <a:rPr lang="zh-CN" altLang="en-US" sz="2800" b="1" dirty="0">
                <a:solidFill>
                  <a:srgbClr val="002060"/>
                </a:solidFill>
                <a:latin typeface="华文楷体" panose="02010600040101010101" pitchFamily="2" charset="-122"/>
                <a:ea typeface="华文楷体" panose="02010600040101010101" pitchFamily="2" charset="-122"/>
              </a:rPr>
              <a:t>质量评估模型</a:t>
            </a:r>
          </a:p>
        </p:txBody>
      </p:sp>
    </p:spTree>
    <p:extLst>
      <p:ext uri="{BB962C8B-B14F-4D97-AF65-F5344CB8AC3E}">
        <p14:creationId xmlns:p14="http://schemas.microsoft.com/office/powerpoint/2010/main" val="2016683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质量评估</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2062480" y="1371600"/>
            <a:ext cx="1988045" cy="523220"/>
          </a:xfrm>
          <a:prstGeom prst="rect">
            <a:avLst/>
          </a:prstGeom>
          <a:noFill/>
        </p:spPr>
        <p:txBody>
          <a:bodyPr wrap="none" rtlCol="0">
            <a:spAutoFit/>
          </a:bodyPr>
          <a:lstStyle/>
          <a:p>
            <a:r>
              <a:rPr lang="zh-CN" altLang="en-US" sz="2800" b="1" dirty="0">
                <a:solidFill>
                  <a:srgbClr val="002060"/>
                </a:solidFill>
                <a:latin typeface="华文楷体" panose="02010600040101010101" pitchFamily="2" charset="-122"/>
                <a:ea typeface="华文楷体" panose="02010600040101010101" pitchFamily="2" charset="-122"/>
              </a:rPr>
              <a:t>测试覆盖度</a:t>
            </a:r>
          </a:p>
        </p:txBody>
      </p:sp>
      <p:sp>
        <p:nvSpPr>
          <p:cNvPr id="5" name="文本框 4"/>
          <p:cNvSpPr txBox="1"/>
          <p:nvPr/>
        </p:nvSpPr>
        <p:spPr>
          <a:xfrm>
            <a:off x="3241040" y="2113280"/>
            <a:ext cx="5670142" cy="1384995"/>
          </a:xfrm>
          <a:prstGeom prst="rect">
            <a:avLst/>
          </a:prstGeom>
          <a:noFill/>
        </p:spPr>
        <p:txBody>
          <a:bodyPr wrap="none" rtlCol="0">
            <a:spAutoFit/>
          </a:bodyPr>
          <a:lstStyle/>
          <a:p>
            <a:r>
              <a:rPr lang="zh-CN" altLang="en-US" sz="2400" b="1" dirty="0"/>
              <a:t>需求覆盖</a:t>
            </a:r>
            <a:r>
              <a:rPr lang="zh-CN" altLang="en-US" sz="2400" dirty="0"/>
              <a:t>：</a:t>
            </a:r>
            <a:r>
              <a:rPr lang="en-US" altLang="zh-CN" sz="2400" dirty="0"/>
              <a:t>100%</a:t>
            </a:r>
          </a:p>
          <a:p>
            <a:endParaRPr lang="en-US" altLang="zh-CN" dirty="0"/>
          </a:p>
          <a:p>
            <a:r>
              <a:rPr lang="zh-CN" altLang="en-US" sz="2400" b="1" dirty="0"/>
              <a:t>路径覆盖：</a:t>
            </a:r>
            <a:r>
              <a:rPr lang="zh-CN" altLang="en-US" sz="2400" dirty="0"/>
              <a:t>部分测试用例能达到</a:t>
            </a:r>
            <a:r>
              <a:rPr lang="en-US" altLang="zh-CN" sz="2400" dirty="0"/>
              <a:t>80%</a:t>
            </a:r>
            <a:r>
              <a:rPr lang="zh-CN" altLang="en-US" sz="2400" dirty="0"/>
              <a:t>以上</a:t>
            </a:r>
            <a:endParaRPr lang="en-US" altLang="zh-CN" sz="2400" dirty="0"/>
          </a:p>
          <a:p>
            <a:r>
              <a:rPr lang="en-US" altLang="zh-CN" dirty="0"/>
              <a:t>	</a:t>
            </a:r>
            <a:endParaRPr lang="zh-CN" altLang="en-US" dirty="0"/>
          </a:p>
        </p:txBody>
      </p:sp>
      <p:pic>
        <p:nvPicPr>
          <p:cNvPr id="6" name="图片 5"/>
          <p:cNvPicPr>
            <a:picLocks noChangeAspect="1"/>
          </p:cNvPicPr>
          <p:nvPr/>
        </p:nvPicPr>
        <p:blipFill>
          <a:blip r:embed="rId3"/>
          <a:stretch>
            <a:fillRect/>
          </a:stretch>
        </p:blipFill>
        <p:spPr>
          <a:xfrm>
            <a:off x="1240607" y="2113280"/>
            <a:ext cx="5213618" cy="3410125"/>
          </a:xfrm>
          <a:prstGeom prst="rect">
            <a:avLst/>
          </a:prstGeom>
        </p:spPr>
      </p:pic>
      <p:pic>
        <p:nvPicPr>
          <p:cNvPr id="7" name="图片 6"/>
          <p:cNvPicPr>
            <a:picLocks noChangeAspect="1"/>
          </p:cNvPicPr>
          <p:nvPr/>
        </p:nvPicPr>
        <p:blipFill>
          <a:blip r:embed="rId4"/>
          <a:stretch>
            <a:fillRect/>
          </a:stretch>
        </p:blipFill>
        <p:spPr>
          <a:xfrm>
            <a:off x="7139521" y="2113280"/>
            <a:ext cx="3772094" cy="3327571"/>
          </a:xfrm>
          <a:prstGeom prst="rect">
            <a:avLst/>
          </a:prstGeom>
        </p:spPr>
      </p:pic>
    </p:spTree>
    <p:extLst>
      <p:ext uri="{BB962C8B-B14F-4D97-AF65-F5344CB8AC3E}">
        <p14:creationId xmlns:p14="http://schemas.microsoft.com/office/powerpoint/2010/main" val="474149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质量评估</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1981200" y="1320800"/>
            <a:ext cx="2339102" cy="523220"/>
          </a:xfrm>
          <a:prstGeom prst="rect">
            <a:avLst/>
          </a:prstGeom>
          <a:noFill/>
        </p:spPr>
        <p:txBody>
          <a:bodyPr wrap="none" rtlCol="0">
            <a:spAutoFit/>
          </a:bodyPr>
          <a:lstStyle/>
          <a:p>
            <a:r>
              <a:rPr lang="zh-CN" altLang="en-US" sz="2800" b="1" dirty="0">
                <a:solidFill>
                  <a:srgbClr val="002060"/>
                </a:solidFill>
                <a:latin typeface="华文楷体" panose="02010600040101010101" pitchFamily="2" charset="-122"/>
                <a:ea typeface="华文楷体" panose="02010600040101010101" pitchFamily="2" charset="-122"/>
              </a:rPr>
              <a:t>测试过程评估</a:t>
            </a:r>
          </a:p>
        </p:txBody>
      </p:sp>
      <p:sp>
        <p:nvSpPr>
          <p:cNvPr id="5" name="文本框 4"/>
          <p:cNvSpPr txBox="1"/>
          <p:nvPr/>
        </p:nvSpPr>
        <p:spPr>
          <a:xfrm>
            <a:off x="2580640" y="2438400"/>
            <a:ext cx="9201558" cy="2308324"/>
          </a:xfrm>
          <a:prstGeom prst="rect">
            <a:avLst/>
          </a:prstGeom>
          <a:noFill/>
        </p:spPr>
        <p:txBody>
          <a:bodyPr wrap="none" rtlCol="0">
            <a:spAutoFit/>
          </a:bodyPr>
          <a:lstStyle/>
          <a:p>
            <a:pPr>
              <a:lnSpc>
                <a:spcPct val="150000"/>
              </a:lnSpc>
            </a:pPr>
            <a:r>
              <a:rPr lang="zh-CN" altLang="en-US" sz="2400" dirty="0"/>
              <a:t>测试用例：测试用例比较全面</a:t>
            </a:r>
            <a:endParaRPr lang="en-US" altLang="zh-CN" sz="2400" dirty="0"/>
          </a:p>
          <a:p>
            <a:pPr>
              <a:lnSpc>
                <a:spcPct val="150000"/>
              </a:lnSpc>
            </a:pPr>
            <a:r>
              <a:rPr lang="zh-CN" altLang="en-US" sz="2400" dirty="0"/>
              <a:t>测试方法：代码测试</a:t>
            </a:r>
            <a:r>
              <a:rPr lang="en-US" altLang="zh-CN" sz="2400" dirty="0"/>
              <a:t>+</a:t>
            </a:r>
            <a:r>
              <a:rPr lang="zh-CN" altLang="en-US" sz="2400" dirty="0"/>
              <a:t>手动测试</a:t>
            </a:r>
            <a:r>
              <a:rPr lang="en-US" altLang="zh-CN" sz="2400" dirty="0"/>
              <a:t>+</a:t>
            </a:r>
            <a:r>
              <a:rPr lang="zh-CN" altLang="en-US" sz="2400" dirty="0"/>
              <a:t>自动化测试</a:t>
            </a:r>
            <a:endParaRPr lang="en-US" altLang="zh-CN" sz="2400" dirty="0"/>
          </a:p>
          <a:p>
            <a:pPr>
              <a:lnSpc>
                <a:spcPct val="150000"/>
              </a:lnSpc>
            </a:pPr>
            <a:r>
              <a:rPr lang="zh-CN" altLang="en-US" sz="2400" dirty="0"/>
              <a:t>缺陷密度：已发现并归档缺陷</a:t>
            </a:r>
            <a:r>
              <a:rPr lang="en-US" altLang="zh-CN" sz="2400" dirty="0"/>
              <a:t>40</a:t>
            </a:r>
            <a:r>
              <a:rPr lang="zh-CN" altLang="en-US" sz="2400" dirty="0"/>
              <a:t>个，代码行数约</a:t>
            </a:r>
            <a:r>
              <a:rPr lang="en-US" altLang="zh-CN" sz="2400" dirty="0"/>
              <a:t>2W</a:t>
            </a:r>
            <a:r>
              <a:rPr lang="zh-CN" altLang="en-US" sz="2400" dirty="0"/>
              <a:t>，密度</a:t>
            </a:r>
            <a:r>
              <a:rPr lang="en-US" altLang="zh-CN" sz="2400" dirty="0"/>
              <a:t>2</a:t>
            </a:r>
            <a:r>
              <a:rPr lang="zh-CN" altLang="en-US" sz="2400" dirty="0"/>
              <a:t>个</a:t>
            </a:r>
            <a:r>
              <a:rPr lang="en-US" altLang="zh-CN" sz="2400" dirty="0"/>
              <a:t>/</a:t>
            </a:r>
            <a:r>
              <a:rPr lang="zh-CN" altLang="en-US" sz="2400" dirty="0"/>
              <a:t>千行</a:t>
            </a:r>
            <a:endParaRPr lang="en-US" altLang="zh-CN" sz="2400" dirty="0"/>
          </a:p>
          <a:p>
            <a:pPr>
              <a:lnSpc>
                <a:spcPct val="150000"/>
              </a:lnSpc>
            </a:pPr>
            <a:r>
              <a:rPr lang="en-US" altLang="zh-CN" sz="2400"/>
              <a:t>			</a:t>
            </a:r>
            <a:r>
              <a:rPr lang="zh-CN" altLang="en-US" sz="2400"/>
              <a:t>（子女端）</a:t>
            </a:r>
            <a:endParaRPr lang="en-US" altLang="zh-CN" sz="2400" dirty="0"/>
          </a:p>
        </p:txBody>
      </p:sp>
    </p:spTree>
    <p:extLst>
      <p:ext uri="{BB962C8B-B14F-4D97-AF65-F5344CB8AC3E}">
        <p14:creationId xmlns:p14="http://schemas.microsoft.com/office/powerpoint/2010/main" val="2307584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304383"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质量保证</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质量评估</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1981200" y="1320800"/>
            <a:ext cx="3775393" cy="523220"/>
          </a:xfrm>
          <a:prstGeom prst="rect">
            <a:avLst/>
          </a:prstGeom>
          <a:noFill/>
        </p:spPr>
        <p:txBody>
          <a:bodyPr wrap="none" rtlCol="0">
            <a:spAutoFit/>
          </a:bodyPr>
          <a:lstStyle/>
          <a:p>
            <a:r>
              <a:rPr lang="zh-CN" altLang="en-US" sz="2800" b="1" dirty="0">
                <a:solidFill>
                  <a:srgbClr val="002060"/>
                </a:solidFill>
                <a:latin typeface="华文楷体" panose="02010600040101010101" pitchFamily="2" charset="-122"/>
                <a:ea typeface="华文楷体" panose="02010600040101010101" pitchFamily="2" charset="-122"/>
              </a:rPr>
              <a:t>缺陷分析</a:t>
            </a:r>
            <a:r>
              <a:rPr lang="en-US" altLang="zh-CN" sz="2800" b="1" dirty="0">
                <a:solidFill>
                  <a:srgbClr val="002060"/>
                </a:solidFill>
                <a:latin typeface="华文楷体" panose="02010600040101010101" pitchFamily="2" charset="-122"/>
                <a:ea typeface="华文楷体" panose="02010600040101010101" pitchFamily="2" charset="-122"/>
              </a:rPr>
              <a:t>——</a:t>
            </a:r>
            <a:r>
              <a:rPr lang="zh-CN" altLang="en-US" sz="2800" b="1" dirty="0">
                <a:solidFill>
                  <a:srgbClr val="002060"/>
                </a:solidFill>
                <a:latin typeface="华文楷体" panose="02010600040101010101" pitchFamily="2" charset="-122"/>
                <a:ea typeface="华文楷体" panose="02010600040101010101" pitchFamily="2" charset="-122"/>
              </a:rPr>
              <a:t>修复情况</a:t>
            </a:r>
          </a:p>
        </p:txBody>
      </p:sp>
      <p:pic>
        <p:nvPicPr>
          <p:cNvPr id="6" name="图片 5"/>
          <p:cNvPicPr>
            <a:picLocks noChangeAspect="1"/>
          </p:cNvPicPr>
          <p:nvPr/>
        </p:nvPicPr>
        <p:blipFill>
          <a:blip r:embed="rId3"/>
          <a:stretch>
            <a:fillRect/>
          </a:stretch>
        </p:blipFill>
        <p:spPr>
          <a:xfrm>
            <a:off x="2086421" y="2190195"/>
            <a:ext cx="7328277" cy="3295819"/>
          </a:xfrm>
          <a:prstGeom prst="rect">
            <a:avLst/>
          </a:prstGeom>
        </p:spPr>
      </p:pic>
      <p:pic>
        <p:nvPicPr>
          <p:cNvPr id="7" name="图片 6"/>
          <p:cNvPicPr>
            <a:picLocks noChangeAspect="1"/>
          </p:cNvPicPr>
          <p:nvPr/>
        </p:nvPicPr>
        <p:blipFill>
          <a:blip r:embed="rId4"/>
          <a:stretch>
            <a:fillRect/>
          </a:stretch>
        </p:blipFill>
        <p:spPr>
          <a:xfrm>
            <a:off x="3318317" y="2981234"/>
            <a:ext cx="7506086" cy="3537132"/>
          </a:xfrm>
          <a:prstGeom prst="rect">
            <a:avLst/>
          </a:prstGeom>
        </p:spPr>
      </p:pic>
    </p:spTree>
    <p:extLst>
      <p:ext uri="{BB962C8B-B14F-4D97-AF65-F5344CB8AC3E}">
        <p14:creationId xmlns:p14="http://schemas.microsoft.com/office/powerpoint/2010/main" val="1133917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3280065"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Sprint3</a:t>
            </a:r>
            <a:r>
              <a:rPr lang="zh-CN" altLang="en-US" sz="3200" b="1" dirty="0">
                <a:solidFill>
                  <a:srgbClr val="3975B2"/>
                </a:solidFill>
                <a:latin typeface="幼圆" panose="02010509060101010101" pitchFamily="49" charset="-122"/>
                <a:ea typeface="幼圆" panose="02010509060101010101" pitchFamily="49" charset="-122"/>
              </a:rPr>
              <a:t>工作记录</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a:hlinkClick r:id="rId3"/>
          </p:cNvPr>
          <p:cNvPicPr>
            <a:picLocks noChangeAspect="1"/>
          </p:cNvPicPr>
          <p:nvPr/>
        </p:nvPicPr>
        <p:blipFill>
          <a:blip r:embed="rId4"/>
          <a:stretch>
            <a:fillRect/>
          </a:stretch>
        </p:blipFill>
        <p:spPr>
          <a:xfrm>
            <a:off x="1493914" y="1750592"/>
            <a:ext cx="9366731" cy="4007056"/>
          </a:xfrm>
          <a:prstGeom prst="rect">
            <a:avLst/>
          </a:prstGeom>
        </p:spPr>
      </p:pic>
    </p:spTree>
    <p:extLst>
      <p:ext uri="{BB962C8B-B14F-4D97-AF65-F5344CB8AC3E}">
        <p14:creationId xmlns:p14="http://schemas.microsoft.com/office/powerpoint/2010/main" val="3586711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735044"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Project</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02</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57671" y="3386539"/>
            <a:ext cx="2031325" cy="1200329"/>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敏捷开发流程</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合作与交流</a:t>
            </a:r>
            <a:endParaRPr lang="en-US" altLang="zh-CN"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36346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113627"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Development process</a:t>
            </a:r>
          </a:p>
        </p:txBody>
      </p:sp>
      <p:pic>
        <p:nvPicPr>
          <p:cNvPr id="2" name="图片 1"/>
          <p:cNvPicPr>
            <a:picLocks noChangeAspect="1"/>
          </p:cNvPicPr>
          <p:nvPr/>
        </p:nvPicPr>
        <p:blipFill>
          <a:blip r:embed="rId3"/>
          <a:stretch>
            <a:fillRect/>
          </a:stretch>
        </p:blipFill>
        <p:spPr>
          <a:xfrm>
            <a:off x="1078047" y="2773680"/>
            <a:ext cx="10011472" cy="2895599"/>
          </a:xfrm>
          <a:prstGeom prst="rect">
            <a:avLst/>
          </a:prstGeom>
        </p:spPr>
      </p:pic>
      <p:sp>
        <p:nvSpPr>
          <p:cNvPr id="5" name="文本框 4"/>
          <p:cNvSpPr txBox="1"/>
          <p:nvPr/>
        </p:nvSpPr>
        <p:spPr>
          <a:xfrm>
            <a:off x="4399280" y="1670456"/>
            <a:ext cx="2683427" cy="523220"/>
          </a:xfrm>
          <a:prstGeom prst="rect">
            <a:avLst/>
          </a:prstGeom>
          <a:noFill/>
        </p:spPr>
        <p:txBody>
          <a:bodyPr wrap="none" rtlCol="0">
            <a:spAutoFit/>
          </a:bodyPr>
          <a:lstStyle/>
          <a:p>
            <a:r>
              <a:rPr lang="en-US" altLang="zh-CN" sz="2800" dirty="0">
                <a:solidFill>
                  <a:srgbClr val="002060"/>
                </a:solidFill>
              </a:rPr>
              <a:t>Project Roadmap</a:t>
            </a:r>
            <a:endParaRPr lang="zh-CN" altLang="en-US" sz="2800" dirty="0">
              <a:solidFill>
                <a:srgbClr val="002060"/>
              </a:solidFill>
            </a:endParaRPr>
          </a:p>
        </p:txBody>
      </p:sp>
    </p:spTree>
    <p:extLst>
      <p:ext uri="{BB962C8B-B14F-4D97-AF65-F5344CB8AC3E}">
        <p14:creationId xmlns:p14="http://schemas.microsoft.com/office/powerpoint/2010/main" val="4040496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5" name="文本框 4"/>
          <p:cNvSpPr txBox="1"/>
          <p:nvPr/>
        </p:nvSpPr>
        <p:spPr>
          <a:xfrm>
            <a:off x="1240607" y="389850"/>
            <a:ext cx="265649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endParaRPr lang="en-US" altLang="zh-CN" sz="3200" b="1" dirty="0">
              <a:solidFill>
                <a:srgbClr val="3975B2"/>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3"/>
          <a:stretch>
            <a:fillRect/>
          </a:stretch>
        </p:blipFill>
        <p:spPr>
          <a:xfrm>
            <a:off x="4201201" y="2297053"/>
            <a:ext cx="3886881" cy="3508239"/>
          </a:xfrm>
          <a:prstGeom prst="rect">
            <a:avLst/>
          </a:prstGeom>
        </p:spPr>
      </p:pic>
      <p:sp>
        <p:nvSpPr>
          <p:cNvPr id="7" name="文本框 6"/>
          <p:cNvSpPr txBox="1"/>
          <p:nvPr/>
        </p:nvSpPr>
        <p:spPr>
          <a:xfrm>
            <a:off x="8337720" y="3167769"/>
            <a:ext cx="3624943" cy="1181542"/>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可维护性</a:t>
            </a:r>
            <a:endParaRPr lang="en-US" altLang="zh-CN" sz="3200" b="1" dirty="0">
              <a:solidFill>
                <a:srgbClr val="3975B2"/>
              </a:solidFill>
              <a:latin typeface="幼圆" panose="02010509060101010101" pitchFamily="49" charset="-122"/>
              <a:ea typeface="幼圆" panose="02010509060101010101" pitchFamily="49" charset="-122"/>
            </a:endParaRPr>
          </a:p>
          <a:p>
            <a:pPr>
              <a:lnSpc>
                <a:spcPct val="150000"/>
              </a:lnSpc>
            </a:pPr>
            <a:endParaRPr lang="zh-CN" altLang="en-US" dirty="0">
              <a:solidFill>
                <a:srgbClr val="3975B2"/>
              </a:solidFill>
              <a:latin typeface="幼圆" panose="02010509060101010101" pitchFamily="49" charset="-122"/>
              <a:ea typeface="幼圆" panose="02010509060101010101" pitchFamily="49" charset="-122"/>
            </a:endParaRPr>
          </a:p>
        </p:txBody>
      </p:sp>
      <p:sp>
        <p:nvSpPr>
          <p:cNvPr id="8" name="文本框 7"/>
          <p:cNvSpPr txBox="1"/>
          <p:nvPr/>
        </p:nvSpPr>
        <p:spPr>
          <a:xfrm>
            <a:off x="5510691" y="1284725"/>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9" name="文本框 8"/>
          <p:cNvSpPr txBox="1"/>
          <p:nvPr/>
        </p:nvSpPr>
        <p:spPr>
          <a:xfrm>
            <a:off x="8088082" y="5596364"/>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性能</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0" name="文本框 9"/>
          <p:cNvSpPr txBox="1"/>
          <p:nvPr/>
        </p:nvSpPr>
        <p:spPr>
          <a:xfrm>
            <a:off x="2465793" y="3360822"/>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1" name="文本框 10"/>
          <p:cNvSpPr txBox="1"/>
          <p:nvPr/>
        </p:nvSpPr>
        <p:spPr>
          <a:xfrm>
            <a:off x="3354929" y="5596365"/>
            <a:ext cx="3624943" cy="715581"/>
          </a:xfrm>
          <a:prstGeom prst="rect">
            <a:avLst/>
          </a:prstGeom>
          <a:noFill/>
        </p:spPr>
        <p:txBody>
          <a:bodyPr wrap="square" rtlCol="0">
            <a:spAutoFit/>
          </a:bodyPr>
          <a:lstStyle/>
          <a:p>
            <a:pPr>
              <a:lnSpc>
                <a:spcPct val="150000"/>
              </a:lnSpc>
            </a:pPr>
            <a:r>
              <a:rPr lang="zh-CN" altLang="en-US" sz="3200" b="1" dirty="0">
                <a:solidFill>
                  <a:srgbClr val="3975B2"/>
                </a:solidFill>
                <a:latin typeface="幼圆" panose="02010509060101010101" pitchFamily="49" charset="-122"/>
                <a:ea typeface="幼圆" panose="02010509060101010101" pitchFamily="49" charset="-122"/>
              </a:rPr>
              <a:t>可靠性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13" name="椭圆 12"/>
          <p:cNvSpPr/>
          <p:nvPr/>
        </p:nvSpPr>
        <p:spPr>
          <a:xfrm>
            <a:off x="5994264" y="2849810"/>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819841" y="356520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541809" y="471126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987288" y="3565204"/>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65320" y="4711268"/>
            <a:ext cx="556064" cy="556064"/>
          </a:xfrm>
          <a:prstGeom prst="ellipse">
            <a:avLst/>
          </a:prstGeom>
          <a:solidFill>
            <a:srgbClr val="B9E1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027262" y="2907895"/>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01</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0" name="文本框 19"/>
          <p:cNvSpPr txBox="1"/>
          <p:nvPr/>
        </p:nvSpPr>
        <p:spPr>
          <a:xfrm>
            <a:off x="6851651" y="3612403"/>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02</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1" name="文本框 20"/>
          <p:cNvSpPr txBox="1"/>
          <p:nvPr/>
        </p:nvSpPr>
        <p:spPr>
          <a:xfrm>
            <a:off x="6582171" y="4761508"/>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03</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2" name="文本框 21"/>
          <p:cNvSpPr txBox="1"/>
          <p:nvPr/>
        </p:nvSpPr>
        <p:spPr>
          <a:xfrm>
            <a:off x="5297130" y="4758467"/>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04</a:t>
            </a:r>
            <a:endParaRPr lang="zh-CN" altLang="en-US" sz="2400" dirty="0">
              <a:solidFill>
                <a:srgbClr val="3975B2"/>
              </a:solidFill>
              <a:latin typeface="幼圆" panose="02010509060101010101" pitchFamily="49" charset="-122"/>
              <a:ea typeface="幼圆" panose="02010509060101010101" pitchFamily="49" charset="-122"/>
            </a:endParaRPr>
          </a:p>
        </p:txBody>
      </p:sp>
      <p:sp>
        <p:nvSpPr>
          <p:cNvPr id="23" name="文本框 22"/>
          <p:cNvSpPr txBox="1"/>
          <p:nvPr/>
        </p:nvSpPr>
        <p:spPr>
          <a:xfrm>
            <a:off x="5018248" y="3611279"/>
            <a:ext cx="492443" cy="461665"/>
          </a:xfrm>
          <a:prstGeom prst="rect">
            <a:avLst/>
          </a:prstGeom>
          <a:noFill/>
        </p:spPr>
        <p:txBody>
          <a:bodyPr wrap="none" rtlCol="0">
            <a:spAutoFit/>
          </a:bodyPr>
          <a:lstStyle/>
          <a:p>
            <a:r>
              <a:rPr lang="en-US" altLang="zh-CN" sz="2400" dirty="0">
                <a:solidFill>
                  <a:srgbClr val="3975B2"/>
                </a:solidFill>
                <a:latin typeface="幼圆" panose="02010509060101010101" pitchFamily="49" charset="-122"/>
                <a:ea typeface="幼圆" panose="02010509060101010101" pitchFamily="49" charset="-122"/>
              </a:rPr>
              <a:t>05</a:t>
            </a:r>
            <a:endParaRPr lang="zh-CN" altLang="en-US" sz="2400" dirty="0">
              <a:solidFill>
                <a:srgbClr val="3975B2"/>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588432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113627"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Development process</a:t>
            </a:r>
          </a:p>
        </p:txBody>
      </p:sp>
      <p:pic>
        <p:nvPicPr>
          <p:cNvPr id="6" name="图片 5"/>
          <p:cNvPicPr>
            <a:picLocks noChangeAspect="1"/>
          </p:cNvPicPr>
          <p:nvPr/>
        </p:nvPicPr>
        <p:blipFill>
          <a:blip r:embed="rId3"/>
          <a:stretch>
            <a:fillRect/>
          </a:stretch>
        </p:blipFill>
        <p:spPr>
          <a:xfrm>
            <a:off x="1890822" y="1526419"/>
            <a:ext cx="2813195" cy="4699242"/>
          </a:xfrm>
          <a:prstGeom prst="rect">
            <a:avLst/>
          </a:prstGeom>
        </p:spPr>
      </p:pic>
      <p:pic>
        <p:nvPicPr>
          <p:cNvPr id="7" name="图片 6"/>
          <p:cNvPicPr>
            <a:picLocks noChangeAspect="1"/>
          </p:cNvPicPr>
          <p:nvPr/>
        </p:nvPicPr>
        <p:blipFill>
          <a:blip r:embed="rId4"/>
          <a:stretch>
            <a:fillRect/>
          </a:stretch>
        </p:blipFill>
        <p:spPr>
          <a:xfrm>
            <a:off x="7859328" y="2278933"/>
            <a:ext cx="2609984" cy="3194214"/>
          </a:xfrm>
          <a:prstGeom prst="rect">
            <a:avLst/>
          </a:prstGeom>
        </p:spPr>
      </p:pic>
    </p:spTree>
    <p:extLst>
      <p:ext uri="{BB962C8B-B14F-4D97-AF65-F5344CB8AC3E}">
        <p14:creationId xmlns:p14="http://schemas.microsoft.com/office/powerpoint/2010/main" val="4081941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4113627"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Development process</a:t>
            </a:r>
          </a:p>
        </p:txBody>
      </p:sp>
      <p:pic>
        <p:nvPicPr>
          <p:cNvPr id="2" name="图片 1"/>
          <p:cNvPicPr>
            <a:picLocks noChangeAspect="1"/>
          </p:cNvPicPr>
          <p:nvPr/>
        </p:nvPicPr>
        <p:blipFill>
          <a:blip r:embed="rId3"/>
          <a:stretch>
            <a:fillRect/>
          </a:stretch>
        </p:blipFill>
        <p:spPr>
          <a:xfrm>
            <a:off x="1076959" y="1663931"/>
            <a:ext cx="6796643" cy="4267118"/>
          </a:xfrm>
          <a:prstGeom prst="rect">
            <a:avLst/>
          </a:prstGeom>
        </p:spPr>
      </p:pic>
      <p:pic>
        <p:nvPicPr>
          <p:cNvPr id="5" name="图片 4"/>
          <p:cNvPicPr>
            <a:picLocks noChangeAspect="1"/>
          </p:cNvPicPr>
          <p:nvPr/>
        </p:nvPicPr>
        <p:blipFill>
          <a:blip r:embed="rId4"/>
          <a:stretch>
            <a:fillRect/>
          </a:stretch>
        </p:blipFill>
        <p:spPr>
          <a:xfrm>
            <a:off x="3159760" y="1663931"/>
            <a:ext cx="5888546" cy="4548187"/>
          </a:xfrm>
          <a:prstGeom prst="rect">
            <a:avLst/>
          </a:prstGeom>
        </p:spPr>
      </p:pic>
      <p:pic>
        <p:nvPicPr>
          <p:cNvPr id="8" name="图片 7"/>
          <p:cNvPicPr>
            <a:picLocks noChangeAspect="1"/>
          </p:cNvPicPr>
          <p:nvPr/>
        </p:nvPicPr>
        <p:blipFill>
          <a:blip r:embed="rId5"/>
          <a:stretch>
            <a:fillRect/>
          </a:stretch>
        </p:blipFill>
        <p:spPr>
          <a:xfrm>
            <a:off x="5354234" y="1663931"/>
            <a:ext cx="5934902" cy="4569573"/>
          </a:xfrm>
          <a:prstGeom prst="rect">
            <a:avLst/>
          </a:prstGeom>
        </p:spPr>
      </p:pic>
    </p:spTree>
    <p:extLst>
      <p:ext uri="{BB962C8B-B14F-4D97-AF65-F5344CB8AC3E}">
        <p14:creationId xmlns:p14="http://schemas.microsoft.com/office/powerpoint/2010/main" val="2090512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245932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Cooperation</a:t>
            </a:r>
          </a:p>
        </p:txBody>
      </p:sp>
      <p:sp>
        <p:nvSpPr>
          <p:cNvPr id="5" name="文本框 4"/>
          <p:cNvSpPr txBox="1"/>
          <p:nvPr/>
        </p:nvSpPr>
        <p:spPr>
          <a:xfrm>
            <a:off x="4898390" y="1716405"/>
            <a:ext cx="3731260" cy="646331"/>
          </a:xfrm>
          <a:prstGeom prst="rect">
            <a:avLst/>
          </a:prstGeom>
          <a:noFill/>
        </p:spPr>
        <p:txBody>
          <a:bodyPr wrap="square" rtlCol="0">
            <a:spAutoFit/>
          </a:bodyPr>
          <a:lstStyle/>
          <a:p>
            <a:pPr>
              <a:lnSpc>
                <a:spcPct val="150000"/>
              </a:lnSpc>
            </a:pPr>
            <a:r>
              <a:rPr lang="en-US" altLang="zh-CN" sz="2400" dirty="0">
                <a:solidFill>
                  <a:srgbClr val="3975B2"/>
                </a:solidFill>
                <a:latin typeface="幼圆" panose="02010509060101010101" pitchFamily="49" charset="-122"/>
                <a:ea typeface="幼圆" panose="02010509060101010101" pitchFamily="49" charset="-122"/>
              </a:rPr>
              <a:t>PO</a:t>
            </a:r>
            <a:r>
              <a:rPr lang="zh-CN" altLang="en-US" sz="2400" dirty="0">
                <a:solidFill>
                  <a:srgbClr val="3975B2"/>
                </a:solidFill>
                <a:latin typeface="幼圆" panose="02010509060101010101" pitchFamily="49" charset="-122"/>
                <a:ea typeface="幼圆" panose="02010509060101010101" pitchFamily="49" charset="-122"/>
              </a:rPr>
              <a:t>、测试负责人</a:t>
            </a:r>
          </a:p>
        </p:txBody>
      </p:sp>
      <p:sp>
        <p:nvSpPr>
          <p:cNvPr id="6" name="文本框 5"/>
          <p:cNvSpPr txBox="1"/>
          <p:nvPr/>
        </p:nvSpPr>
        <p:spPr>
          <a:xfrm>
            <a:off x="2449320" y="1716115"/>
            <a:ext cx="999490"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史彤</a:t>
            </a:r>
          </a:p>
        </p:txBody>
      </p:sp>
      <p:sp>
        <p:nvSpPr>
          <p:cNvPr id="7" name="文本框 6"/>
          <p:cNvSpPr txBox="1"/>
          <p:nvPr/>
        </p:nvSpPr>
        <p:spPr>
          <a:xfrm>
            <a:off x="4903470" y="2437765"/>
            <a:ext cx="3731260" cy="559769"/>
          </a:xfrm>
          <a:prstGeom prst="rect">
            <a:avLst/>
          </a:prstGeom>
          <a:noFill/>
        </p:spPr>
        <p:txBody>
          <a:bodyPr wrap="square" rtlCol="0">
            <a:spAutoFit/>
          </a:bodyPr>
          <a:lstStyle/>
          <a:p>
            <a:pPr>
              <a:lnSpc>
                <a:spcPct val="150000"/>
              </a:lnSpc>
            </a:pPr>
            <a:r>
              <a:rPr lang="en-US" altLang="zh-CN" sz="2400" dirty="0">
                <a:solidFill>
                  <a:srgbClr val="3975B2"/>
                </a:solidFill>
                <a:latin typeface="幼圆" panose="02010509060101010101" pitchFamily="49" charset="-122"/>
                <a:ea typeface="幼圆" panose="02010509060101010101" pitchFamily="49" charset="-122"/>
              </a:rPr>
              <a:t>SM</a:t>
            </a:r>
          </a:p>
        </p:txBody>
      </p:sp>
      <p:sp>
        <p:nvSpPr>
          <p:cNvPr id="8" name="文本框 7"/>
          <p:cNvSpPr txBox="1"/>
          <p:nvPr/>
        </p:nvSpPr>
        <p:spPr>
          <a:xfrm>
            <a:off x="2454400" y="2437475"/>
            <a:ext cx="999490"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杨乐</a:t>
            </a:r>
          </a:p>
        </p:txBody>
      </p:sp>
      <p:sp>
        <p:nvSpPr>
          <p:cNvPr id="9" name="文本框 8"/>
          <p:cNvSpPr txBox="1"/>
          <p:nvPr/>
        </p:nvSpPr>
        <p:spPr>
          <a:xfrm>
            <a:off x="4903470" y="3169285"/>
            <a:ext cx="3731260" cy="640080"/>
          </a:xfrm>
          <a:prstGeom prst="rect">
            <a:avLst/>
          </a:prstGeom>
          <a:noFill/>
        </p:spPr>
        <p:txBody>
          <a:bodyPr wrap="squar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技术负责人</a:t>
            </a:r>
          </a:p>
        </p:txBody>
      </p:sp>
      <p:sp>
        <p:nvSpPr>
          <p:cNvPr id="10" name="文本框 9"/>
          <p:cNvSpPr txBox="1"/>
          <p:nvPr/>
        </p:nvSpPr>
        <p:spPr>
          <a:xfrm>
            <a:off x="2454400" y="3168995"/>
            <a:ext cx="1407795"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毛振坡</a:t>
            </a:r>
          </a:p>
        </p:txBody>
      </p:sp>
      <p:sp>
        <p:nvSpPr>
          <p:cNvPr id="11" name="文本框 10"/>
          <p:cNvSpPr txBox="1"/>
          <p:nvPr/>
        </p:nvSpPr>
        <p:spPr>
          <a:xfrm>
            <a:off x="4903470" y="3885565"/>
            <a:ext cx="3731260" cy="559769"/>
          </a:xfrm>
          <a:prstGeom prst="rect">
            <a:avLst/>
          </a:prstGeom>
          <a:noFill/>
        </p:spPr>
        <p:txBody>
          <a:bodyPr wrap="squar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测试主实施人</a:t>
            </a:r>
          </a:p>
        </p:txBody>
      </p:sp>
      <p:sp>
        <p:nvSpPr>
          <p:cNvPr id="12" name="文本框 11"/>
          <p:cNvSpPr txBox="1"/>
          <p:nvPr/>
        </p:nvSpPr>
        <p:spPr>
          <a:xfrm>
            <a:off x="2454400" y="3885275"/>
            <a:ext cx="1407795"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董鹏程</a:t>
            </a:r>
          </a:p>
        </p:txBody>
      </p:sp>
      <p:sp>
        <p:nvSpPr>
          <p:cNvPr id="14" name="文本框 13"/>
          <p:cNvSpPr txBox="1"/>
          <p:nvPr/>
        </p:nvSpPr>
        <p:spPr>
          <a:xfrm>
            <a:off x="4908550" y="4530725"/>
            <a:ext cx="3731260" cy="640080"/>
          </a:xfrm>
          <a:prstGeom prst="rect">
            <a:avLst/>
          </a:prstGeom>
          <a:noFill/>
        </p:spPr>
        <p:txBody>
          <a:bodyPr wrap="squar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前端开发、测试</a:t>
            </a:r>
          </a:p>
        </p:txBody>
      </p:sp>
      <p:sp>
        <p:nvSpPr>
          <p:cNvPr id="15" name="文本框 14"/>
          <p:cNvSpPr txBox="1"/>
          <p:nvPr/>
        </p:nvSpPr>
        <p:spPr>
          <a:xfrm>
            <a:off x="2459480" y="4530435"/>
            <a:ext cx="1407795"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李心睿</a:t>
            </a:r>
          </a:p>
        </p:txBody>
      </p:sp>
      <p:sp>
        <p:nvSpPr>
          <p:cNvPr id="16" name="文本框 15"/>
          <p:cNvSpPr txBox="1"/>
          <p:nvPr/>
        </p:nvSpPr>
        <p:spPr>
          <a:xfrm>
            <a:off x="4913630" y="5221605"/>
            <a:ext cx="3731260" cy="640080"/>
          </a:xfrm>
          <a:prstGeom prst="rect">
            <a:avLst/>
          </a:prstGeom>
          <a:noFill/>
        </p:spPr>
        <p:txBody>
          <a:bodyPr wrap="squar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前端开发、测试</a:t>
            </a:r>
          </a:p>
        </p:txBody>
      </p:sp>
      <p:sp>
        <p:nvSpPr>
          <p:cNvPr id="17" name="文本框 16"/>
          <p:cNvSpPr txBox="1"/>
          <p:nvPr/>
        </p:nvSpPr>
        <p:spPr>
          <a:xfrm>
            <a:off x="2464560" y="5221315"/>
            <a:ext cx="999490" cy="579120"/>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朴艺</a:t>
            </a:r>
          </a:p>
        </p:txBody>
      </p:sp>
    </p:spTree>
    <p:extLst>
      <p:ext uri="{BB962C8B-B14F-4D97-AF65-F5344CB8AC3E}">
        <p14:creationId xmlns:p14="http://schemas.microsoft.com/office/powerpoint/2010/main" val="4206793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245932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Cooperation</a:t>
            </a:r>
          </a:p>
        </p:txBody>
      </p:sp>
      <p:sp>
        <p:nvSpPr>
          <p:cNvPr id="6" name="矩形 5"/>
          <p:cNvSpPr/>
          <p:nvPr/>
        </p:nvSpPr>
        <p:spPr>
          <a:xfrm>
            <a:off x="4279314" y="2350254"/>
            <a:ext cx="2236510" cy="1323439"/>
          </a:xfrm>
          <a:prstGeom prst="rect">
            <a:avLst/>
          </a:prstGeom>
        </p:spPr>
        <p:txBody>
          <a:bodyPr wrap="none">
            <a:spAutoFit/>
          </a:bodyPr>
          <a:lstStyle/>
          <a:p>
            <a:r>
              <a:rPr lang="zh-CN" altLang="en-US" sz="8000" dirty="0">
                <a:solidFill>
                  <a:srgbClr val="002060"/>
                </a:solidFill>
                <a:latin typeface="华文楷体" panose="02010600040101010101" pitchFamily="2" charset="-122"/>
                <a:ea typeface="华文楷体" panose="02010600040101010101" pitchFamily="2" charset="-122"/>
              </a:rPr>
              <a:t>结对</a:t>
            </a:r>
            <a:endParaRPr lang="zh-CN" altLang="en-US" sz="8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1781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2872902"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Communication</a:t>
            </a:r>
          </a:p>
        </p:txBody>
      </p:sp>
      <p:pic>
        <p:nvPicPr>
          <p:cNvPr id="2" name="图片 1"/>
          <p:cNvPicPr>
            <a:picLocks noChangeAspect="1"/>
          </p:cNvPicPr>
          <p:nvPr/>
        </p:nvPicPr>
        <p:blipFill>
          <a:blip r:embed="rId4"/>
          <a:stretch>
            <a:fillRect/>
          </a:stretch>
        </p:blipFill>
        <p:spPr>
          <a:xfrm>
            <a:off x="497568" y="1376614"/>
            <a:ext cx="10566943" cy="2540131"/>
          </a:xfrm>
          <a:prstGeom prst="rect">
            <a:avLst/>
          </a:prstGeom>
        </p:spPr>
      </p:pic>
      <p:pic>
        <p:nvPicPr>
          <p:cNvPr id="5" name="图片 4"/>
          <p:cNvPicPr>
            <a:picLocks noChangeAspect="1"/>
          </p:cNvPicPr>
          <p:nvPr/>
        </p:nvPicPr>
        <p:blipFill>
          <a:blip r:embed="rId5"/>
          <a:stretch>
            <a:fillRect/>
          </a:stretch>
        </p:blipFill>
        <p:spPr>
          <a:xfrm>
            <a:off x="818879" y="2226436"/>
            <a:ext cx="10554242" cy="2578233"/>
          </a:xfrm>
          <a:prstGeom prst="rect">
            <a:avLst/>
          </a:prstGeom>
        </p:spPr>
      </p:pic>
      <p:pic>
        <p:nvPicPr>
          <p:cNvPr id="7" name="图片 6"/>
          <p:cNvPicPr>
            <a:picLocks noChangeAspect="1"/>
          </p:cNvPicPr>
          <p:nvPr/>
        </p:nvPicPr>
        <p:blipFill>
          <a:blip r:embed="rId6"/>
          <a:stretch>
            <a:fillRect/>
          </a:stretch>
        </p:blipFill>
        <p:spPr>
          <a:xfrm>
            <a:off x="818879" y="3051761"/>
            <a:ext cx="10573293" cy="1892397"/>
          </a:xfrm>
          <a:prstGeom prst="rect">
            <a:avLst/>
          </a:prstGeom>
        </p:spPr>
      </p:pic>
      <p:pic>
        <p:nvPicPr>
          <p:cNvPr id="8" name="图片 7"/>
          <p:cNvPicPr>
            <a:picLocks noChangeAspect="1"/>
          </p:cNvPicPr>
          <p:nvPr/>
        </p:nvPicPr>
        <p:blipFill>
          <a:blip r:embed="rId7"/>
          <a:stretch>
            <a:fillRect/>
          </a:stretch>
        </p:blipFill>
        <p:spPr>
          <a:xfrm>
            <a:off x="1092559" y="3754686"/>
            <a:ext cx="10738402" cy="2660787"/>
          </a:xfrm>
          <a:prstGeom prst="rect">
            <a:avLst/>
          </a:prstGeom>
        </p:spPr>
      </p:pic>
      <p:pic>
        <p:nvPicPr>
          <p:cNvPr id="9" name="图片 8"/>
          <p:cNvPicPr>
            <a:picLocks noChangeAspect="1"/>
          </p:cNvPicPr>
          <p:nvPr/>
        </p:nvPicPr>
        <p:blipFill>
          <a:blip r:embed="rId8"/>
          <a:stretch>
            <a:fillRect/>
          </a:stretch>
        </p:blipFill>
        <p:spPr>
          <a:xfrm>
            <a:off x="1346572" y="4724107"/>
            <a:ext cx="10484389" cy="1930499"/>
          </a:xfrm>
          <a:prstGeom prst="rect">
            <a:avLst/>
          </a:prstGeom>
        </p:spPr>
      </p:pic>
      <p:sp>
        <p:nvSpPr>
          <p:cNvPr id="10" name="矩形 9"/>
          <p:cNvSpPr/>
          <p:nvPr/>
        </p:nvSpPr>
        <p:spPr>
          <a:xfrm>
            <a:off x="5803936" y="428779"/>
            <a:ext cx="1569660" cy="923330"/>
          </a:xfrm>
          <a:prstGeom prst="rect">
            <a:avLst/>
          </a:prstGeom>
          <a:noFill/>
        </p:spPr>
        <p:txBody>
          <a:bodyPr wrap="none" lIns="91440" tIns="45720" rIns="91440" bIns="45720">
            <a:spAutoFit/>
          </a:bodyPr>
          <a:lstStyle/>
          <a:p>
            <a:pPr algn="ctr"/>
            <a:r>
              <a:rPr lang="zh-CN" altLang="en-US" sz="5400" b="1" cap="none" spc="0" dirty="0">
                <a:ln w="0"/>
                <a:solidFill>
                  <a:schemeClr val="accent1"/>
                </a:solidFill>
                <a:effectLst>
                  <a:outerShdw blurRad="38100" dist="25400" dir="5400000" algn="ctr" rotWithShape="0">
                    <a:srgbClr val="6E747A">
                      <a:alpha val="43000"/>
                    </a:srgbClr>
                  </a:outerShdw>
                </a:effectLst>
              </a:rPr>
              <a:t>开会</a:t>
            </a:r>
          </a:p>
        </p:txBody>
      </p:sp>
    </p:spTree>
    <p:extLst>
      <p:ext uri="{BB962C8B-B14F-4D97-AF65-F5344CB8AC3E}">
        <p14:creationId xmlns:p14="http://schemas.microsoft.com/office/powerpoint/2010/main" val="2956389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3769" y="2070583"/>
            <a:ext cx="2735044" cy="646331"/>
          </a:xfrm>
          <a:prstGeom prst="rect">
            <a:avLst/>
          </a:prstGeom>
          <a:noFill/>
        </p:spPr>
        <p:txBody>
          <a:bodyPr wrap="none" rtlCol="0">
            <a:spAutoFit/>
          </a:bodyPr>
          <a:lstStyle/>
          <a:p>
            <a:r>
              <a:rPr lang="en-US" altLang="zh-CN" sz="3600" b="1" dirty="0">
                <a:solidFill>
                  <a:srgbClr val="3975B2"/>
                </a:solidFill>
                <a:latin typeface="幼圆" panose="02010509060101010101" pitchFamily="49" charset="-122"/>
                <a:ea typeface="幼圆" panose="02010509060101010101" pitchFamily="49" charset="-122"/>
              </a:rPr>
              <a:t>	Summary</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9170" y="1349827"/>
            <a:ext cx="2349103" cy="2349103"/>
          </a:xfrm>
          <a:prstGeom prst="rect">
            <a:avLst/>
          </a:prstGeom>
        </p:spPr>
      </p:pic>
      <p:sp>
        <p:nvSpPr>
          <p:cNvPr id="4" name="文本框 3"/>
          <p:cNvSpPr txBox="1"/>
          <p:nvPr/>
        </p:nvSpPr>
        <p:spPr>
          <a:xfrm>
            <a:off x="2775855" y="2179440"/>
            <a:ext cx="800219" cy="830997"/>
          </a:xfrm>
          <a:prstGeom prst="rect">
            <a:avLst/>
          </a:prstGeom>
          <a:noFill/>
        </p:spPr>
        <p:txBody>
          <a:bodyPr wrap="none" rtlCol="0">
            <a:spAutoFit/>
          </a:bodyPr>
          <a:lstStyle/>
          <a:p>
            <a:r>
              <a:rPr lang="en-US" altLang="zh-CN" sz="4800" dirty="0">
                <a:solidFill>
                  <a:srgbClr val="3975B2"/>
                </a:solidFill>
                <a:latin typeface="幼圆" panose="02010509060101010101" pitchFamily="49" charset="-122"/>
                <a:ea typeface="幼圆" panose="02010509060101010101" pitchFamily="49" charset="-122"/>
              </a:rPr>
              <a:t>03</a:t>
            </a:r>
            <a:endParaRPr lang="zh-CN" altLang="en-US" sz="4800" dirty="0">
              <a:solidFill>
                <a:srgbClr val="3975B2"/>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4691741" y="2939143"/>
            <a:ext cx="458288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295671" y="3010619"/>
            <a:ext cx="2646878" cy="2308324"/>
          </a:xfrm>
          <a:prstGeom prst="rect">
            <a:avLst/>
          </a:prstGeom>
          <a:noFill/>
        </p:spPr>
        <p:txBody>
          <a:bodyPr wrap="none" rtlCol="0">
            <a:spAutoFit/>
          </a:bodyPr>
          <a:lstStyle/>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用到的工具</a:t>
            </a:r>
            <a:r>
              <a:rPr lang="en-US" altLang="zh-CN" sz="2400" dirty="0">
                <a:solidFill>
                  <a:srgbClr val="3975B2"/>
                </a:solidFill>
                <a:latin typeface="幼圆" panose="02010509060101010101" pitchFamily="49" charset="-122"/>
                <a:ea typeface="幼圆" panose="02010509060101010101" pitchFamily="49" charset="-122"/>
              </a:rPr>
              <a:t>/</a:t>
            </a:r>
            <a:r>
              <a:rPr lang="zh-CN" altLang="en-US" sz="2400" dirty="0">
                <a:solidFill>
                  <a:srgbClr val="3975B2"/>
                </a:solidFill>
                <a:latin typeface="幼圆" panose="02010509060101010101" pitchFamily="49" charset="-122"/>
                <a:ea typeface="幼圆" panose="02010509060101010101" pitchFamily="49" charset="-122"/>
              </a:rPr>
              <a:t>框架</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用到的设计模式</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发布的版本</a:t>
            </a:r>
            <a:endParaRPr lang="en-US" altLang="zh-CN" sz="2400"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sz="2400" dirty="0">
                <a:solidFill>
                  <a:srgbClr val="3975B2"/>
                </a:solidFill>
                <a:latin typeface="幼圆" panose="02010509060101010101" pitchFamily="49" charset="-122"/>
                <a:ea typeface="幼圆" panose="02010509060101010101" pitchFamily="49" charset="-122"/>
              </a:rPr>
              <a:t>形成的可提交文档</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633442">
            <a:off x="4578871" y="2062907"/>
            <a:ext cx="3106986" cy="3044080"/>
          </a:xfrm>
          <a:prstGeom prst="rect">
            <a:avLst/>
          </a:prstGeom>
        </p:spPr>
      </p:pic>
      <p:sp>
        <p:nvSpPr>
          <p:cNvPr id="7" name="文本框 6"/>
          <p:cNvSpPr txBox="1"/>
          <p:nvPr/>
        </p:nvSpPr>
        <p:spPr>
          <a:xfrm>
            <a:off x="1317172" y="1884206"/>
            <a:ext cx="2939142" cy="923330"/>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bmob </a:t>
            </a:r>
            <a:endParaRPr lang="en-US" altLang="zh-CN"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dirty="0">
                <a:solidFill>
                  <a:srgbClr val="3975B2"/>
                </a:solidFill>
                <a:latin typeface="幼圆" panose="02010509060101010101" pitchFamily="49" charset="-122"/>
                <a:ea typeface="幼圆" panose="02010509060101010101" pitchFamily="49" charset="-122"/>
              </a:rPr>
              <a:t>极光</a:t>
            </a:r>
            <a:endParaRPr lang="en-US" altLang="zh-CN" dirty="0">
              <a:solidFill>
                <a:srgbClr val="3975B2"/>
              </a:solidFill>
              <a:latin typeface="幼圆" panose="02010509060101010101" pitchFamily="49" charset="-122"/>
              <a:ea typeface="幼圆" panose="02010509060101010101" pitchFamily="49" charset="-122"/>
            </a:endParaRPr>
          </a:p>
        </p:txBody>
      </p:sp>
      <p:sp>
        <p:nvSpPr>
          <p:cNvPr id="8" name="文本框 7"/>
          <p:cNvSpPr txBox="1"/>
          <p:nvPr/>
        </p:nvSpPr>
        <p:spPr>
          <a:xfrm>
            <a:off x="1317172" y="4377702"/>
            <a:ext cx="2939142" cy="875881"/>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百度云离在线语音sdk </a:t>
            </a:r>
            <a:endParaRPr lang="en-US" altLang="zh-CN"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dirty="0">
                <a:solidFill>
                  <a:srgbClr val="3975B2"/>
                </a:solidFill>
                <a:latin typeface="幼圆" panose="02010509060101010101" pitchFamily="49" charset="-122"/>
                <a:ea typeface="幼圆" panose="02010509060101010101" pitchFamily="49" charset="-122"/>
              </a:rPr>
              <a:t>360安全加固</a:t>
            </a:r>
          </a:p>
        </p:txBody>
      </p:sp>
      <p:sp>
        <p:nvSpPr>
          <p:cNvPr id="9" name="文本框 8"/>
          <p:cNvSpPr txBox="1"/>
          <p:nvPr/>
        </p:nvSpPr>
        <p:spPr>
          <a:xfrm>
            <a:off x="8008412" y="1884206"/>
            <a:ext cx="2939142" cy="875881"/>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百度云测试 </a:t>
            </a:r>
            <a:endParaRPr lang="en-US" altLang="zh-CN"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dirty="0">
                <a:solidFill>
                  <a:srgbClr val="3975B2"/>
                </a:solidFill>
                <a:latin typeface="幼圆" panose="02010509060101010101" pitchFamily="49" charset="-122"/>
                <a:ea typeface="幼圆" panose="02010509060101010101" pitchFamily="49" charset="-122"/>
              </a:rPr>
              <a:t>testin</a:t>
            </a:r>
          </a:p>
        </p:txBody>
      </p:sp>
      <p:sp>
        <p:nvSpPr>
          <p:cNvPr id="10" name="文本框 9"/>
          <p:cNvSpPr txBox="1"/>
          <p:nvPr/>
        </p:nvSpPr>
        <p:spPr>
          <a:xfrm>
            <a:off x="8008412" y="4377701"/>
            <a:ext cx="2939142" cy="858377"/>
          </a:xfrm>
          <a:prstGeom prst="rect">
            <a:avLst/>
          </a:prstGeom>
          <a:noFill/>
        </p:spPr>
        <p:txBody>
          <a:bodyPr wrap="square" rtlCol="0">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Robotium测试框架 </a:t>
            </a:r>
            <a:endParaRPr lang="en-US" altLang="zh-CN" dirty="0">
              <a:solidFill>
                <a:srgbClr val="3975B2"/>
              </a:solidFill>
              <a:latin typeface="幼圆" panose="02010509060101010101" pitchFamily="49" charset="-122"/>
              <a:ea typeface="幼圆" panose="02010509060101010101" pitchFamily="49" charset="-122"/>
            </a:endParaRPr>
          </a:p>
          <a:p>
            <a:pPr>
              <a:lnSpc>
                <a:spcPct val="150000"/>
              </a:lnSpc>
            </a:pPr>
            <a:r>
              <a:rPr lang="zh-CN" altLang="en-US" dirty="0">
                <a:solidFill>
                  <a:srgbClr val="3975B2"/>
                </a:solidFill>
                <a:latin typeface="幼圆" panose="02010509060101010101" pitchFamily="49" charset="-122"/>
                <a:ea typeface="幼圆" panose="02010509060101010101" pitchFamily="49" charset="-122"/>
              </a:rPr>
              <a:t>JUnit测试框架</a:t>
            </a:r>
          </a:p>
        </p:txBody>
      </p:sp>
      <p:sp>
        <p:nvSpPr>
          <p:cNvPr id="5" name="文本框 4"/>
          <p:cNvSpPr txBox="1"/>
          <p:nvPr/>
        </p:nvSpPr>
        <p:spPr>
          <a:xfrm>
            <a:off x="5350635" y="2973415"/>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工具</a:t>
            </a:r>
          </a:p>
        </p:txBody>
      </p:sp>
      <p:sp>
        <p:nvSpPr>
          <p:cNvPr id="12" name="文本框 11"/>
          <p:cNvSpPr txBox="1"/>
          <p:nvPr/>
        </p:nvSpPr>
        <p:spPr>
          <a:xfrm>
            <a:off x="6330349" y="3811467"/>
            <a:ext cx="649537" cy="369332"/>
          </a:xfrm>
          <a:prstGeom prst="rect">
            <a:avLst/>
          </a:prstGeom>
          <a:noFill/>
        </p:spPr>
        <p:txBody>
          <a:bodyPr wrap="none" rtlCol="0">
            <a:spAutoFit/>
          </a:bodyPr>
          <a:lstStyle/>
          <a:p>
            <a:r>
              <a:rPr lang="zh-CN" altLang="en-US" b="1" dirty="0">
                <a:solidFill>
                  <a:srgbClr val="3975B2"/>
                </a:solidFill>
                <a:latin typeface="幼圆" panose="02010509060101010101" pitchFamily="49" charset="-122"/>
                <a:ea typeface="幼圆" panose="02010509060101010101" pitchFamily="49" charset="-122"/>
              </a:rPr>
              <a:t>框架</a:t>
            </a:r>
          </a:p>
        </p:txBody>
      </p:sp>
      <p:sp>
        <p:nvSpPr>
          <p:cNvPr id="2" name="矩形 1"/>
          <p:cNvSpPr/>
          <p:nvPr/>
        </p:nvSpPr>
        <p:spPr>
          <a:xfrm>
            <a:off x="8008412" y="2807147"/>
            <a:ext cx="1915909" cy="507831"/>
          </a:xfrm>
          <a:prstGeom prst="rect">
            <a:avLst/>
          </a:prstGeom>
        </p:spPr>
        <p:txBody>
          <a:bodyPr wrap="none">
            <a:spAutoFit/>
          </a:bodyPr>
          <a:lstStyle/>
          <a:p>
            <a:pPr>
              <a:lnSpc>
                <a:spcPct val="150000"/>
              </a:lnSpc>
            </a:pPr>
            <a:r>
              <a:rPr lang="zh-CN" altLang="en-US" dirty="0">
                <a:solidFill>
                  <a:srgbClr val="3975B2"/>
                </a:solidFill>
                <a:latin typeface="幼圆" panose="02010509060101010101" pitchFamily="49" charset="-122"/>
                <a:ea typeface="幼圆" panose="02010509060101010101" pitchFamily="49" charset="-122"/>
              </a:rPr>
              <a:t>jenkins自动构建</a:t>
            </a:r>
          </a:p>
        </p:txBody>
      </p:sp>
      <p:sp>
        <p:nvSpPr>
          <p:cNvPr id="11" name="文本框 10"/>
          <p:cNvSpPr txBox="1"/>
          <p:nvPr/>
        </p:nvSpPr>
        <p:spPr>
          <a:xfrm>
            <a:off x="5834059" y="5496560"/>
            <a:ext cx="992579" cy="858377"/>
          </a:xfrm>
          <a:prstGeom prst="rect">
            <a:avLst/>
          </a:prstGeom>
          <a:noFill/>
        </p:spPr>
        <p:txBody>
          <a:bodyPr wrap="none" rtlCol="0">
            <a:spAutoFit/>
          </a:bodyPr>
          <a:lstStyle/>
          <a:p>
            <a:pPr>
              <a:lnSpc>
                <a:spcPct val="150000"/>
              </a:lnSpc>
            </a:pPr>
            <a:r>
              <a:rPr lang="en-US" altLang="zh-CN" dirty="0" err="1">
                <a:solidFill>
                  <a:srgbClr val="3975B2"/>
                </a:solidFill>
                <a:latin typeface="幼圆" panose="02010509060101010101" pitchFamily="49" charset="-122"/>
                <a:ea typeface="幼圆" panose="02010509060101010101" pitchFamily="49" charset="-122"/>
              </a:rPr>
              <a:t>Leangoo</a:t>
            </a:r>
            <a:endParaRPr lang="en-US" altLang="zh-CN" dirty="0">
              <a:solidFill>
                <a:srgbClr val="3975B2"/>
              </a:solidFill>
              <a:latin typeface="幼圆" panose="02010509060101010101" pitchFamily="49" charset="-122"/>
              <a:ea typeface="幼圆" panose="02010509060101010101" pitchFamily="49" charset="-122"/>
            </a:endParaRPr>
          </a:p>
          <a:p>
            <a:pPr>
              <a:lnSpc>
                <a:spcPct val="150000"/>
              </a:lnSpc>
            </a:pPr>
            <a:r>
              <a:rPr lang="en-US" altLang="zh-CN" dirty="0" err="1">
                <a:solidFill>
                  <a:srgbClr val="3975B2"/>
                </a:solidFill>
                <a:latin typeface="幼圆" panose="02010509060101010101" pitchFamily="49" charset="-122"/>
                <a:ea typeface="幼圆" panose="02010509060101010101" pitchFamily="49" charset="-122"/>
              </a:rPr>
              <a:t>github</a:t>
            </a:r>
            <a:endParaRPr lang="zh-CN" altLang="en-US" dirty="0">
              <a:solidFill>
                <a:srgbClr val="3975B2"/>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
        <p:nvSpPr>
          <p:cNvPr id="6" name="文本框 5"/>
          <p:cNvSpPr txBox="1"/>
          <p:nvPr/>
        </p:nvSpPr>
        <p:spPr>
          <a:xfrm>
            <a:off x="2702560" y="1178560"/>
            <a:ext cx="2031325" cy="646331"/>
          </a:xfrm>
          <a:prstGeom prst="rect">
            <a:avLst/>
          </a:prstGeom>
          <a:noFill/>
        </p:spPr>
        <p:txBody>
          <a:bodyPr wrap="none" rtlCol="0">
            <a:spAutoFit/>
          </a:bodyPr>
          <a:lstStyle/>
          <a:p>
            <a:r>
              <a:rPr lang="zh-CN" altLang="en-US" sz="3600" dirty="0"/>
              <a:t>设计模式</a:t>
            </a:r>
          </a:p>
        </p:txBody>
      </p:sp>
      <p:sp>
        <p:nvSpPr>
          <p:cNvPr id="5" name="文本框 4"/>
          <p:cNvSpPr txBox="1"/>
          <p:nvPr/>
        </p:nvSpPr>
        <p:spPr>
          <a:xfrm>
            <a:off x="3230880" y="2438400"/>
            <a:ext cx="2698175" cy="2062103"/>
          </a:xfrm>
          <a:prstGeom prst="rect">
            <a:avLst/>
          </a:prstGeom>
          <a:noFill/>
        </p:spPr>
        <p:txBody>
          <a:bodyPr wrap="none" rtlCol="0">
            <a:spAutoFit/>
          </a:bodyPr>
          <a:lstStyle/>
          <a:p>
            <a:pPr marL="457200" indent="-457200">
              <a:buFont typeface="Arial" panose="020B0604020202020204" pitchFamily="34" charset="0"/>
              <a:buChar char="•"/>
            </a:pPr>
            <a:r>
              <a:rPr lang="zh-CN" altLang="en-US" sz="3200" dirty="0"/>
              <a:t>工厂模式</a:t>
            </a:r>
            <a:endParaRPr lang="en-US" altLang="zh-CN" sz="3200" dirty="0"/>
          </a:p>
          <a:p>
            <a:pPr marL="457200" indent="-457200">
              <a:buFont typeface="Arial" panose="020B0604020202020204" pitchFamily="34" charset="0"/>
              <a:buChar char="•"/>
            </a:pPr>
            <a:r>
              <a:rPr lang="zh-CN" altLang="en-US" sz="3200" dirty="0"/>
              <a:t>观察者模式</a:t>
            </a:r>
            <a:endParaRPr lang="en-US" altLang="zh-CN" sz="3200" dirty="0"/>
          </a:p>
          <a:p>
            <a:pPr marL="457200" indent="-457200">
              <a:buFont typeface="Arial" panose="020B0604020202020204" pitchFamily="34" charset="0"/>
              <a:buChar char="•"/>
            </a:pPr>
            <a:r>
              <a:rPr lang="zh-CN" altLang="en-US" sz="3200" dirty="0"/>
              <a:t>代理模式</a:t>
            </a:r>
            <a:endParaRPr lang="en-US" altLang="zh-CN" sz="3200" dirty="0"/>
          </a:p>
          <a:p>
            <a:pPr marL="457200" indent="-457200">
              <a:buFont typeface="Arial" panose="020B0604020202020204" pitchFamily="34" charset="0"/>
              <a:buChar char="•"/>
            </a:pPr>
            <a:r>
              <a:rPr lang="zh-CN" altLang="en-US" sz="3200" dirty="0"/>
              <a:t>装饰模式</a:t>
            </a:r>
            <a:endParaRPr lang="en-US" altLang="zh-CN" sz="3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
        <p:nvSpPr>
          <p:cNvPr id="6" name="文本框 5"/>
          <p:cNvSpPr txBox="1"/>
          <p:nvPr/>
        </p:nvSpPr>
        <p:spPr>
          <a:xfrm>
            <a:off x="4500880" y="3342640"/>
            <a:ext cx="2244525"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发布的版本</a:t>
            </a:r>
          </a:p>
        </p:txBody>
      </p:sp>
      <p:sp>
        <p:nvSpPr>
          <p:cNvPr id="2" name="文本框 1"/>
          <p:cNvSpPr txBox="1"/>
          <p:nvPr/>
        </p:nvSpPr>
        <p:spPr>
          <a:xfrm>
            <a:off x="1982967" y="1451094"/>
            <a:ext cx="1574470" cy="646331"/>
          </a:xfrm>
          <a:prstGeom prst="rect">
            <a:avLst/>
          </a:prstGeom>
          <a:noFill/>
        </p:spPr>
        <p:txBody>
          <a:bodyPr wrap="none" rtlCol="0">
            <a:spAutoFit/>
          </a:bodyPr>
          <a:lstStyle/>
          <a:p>
            <a:r>
              <a:rPr lang="zh-CN" altLang="en-US" sz="3600" b="1" dirty="0">
                <a:solidFill>
                  <a:srgbClr val="002060"/>
                </a:solidFill>
              </a:rPr>
              <a:t>子女端</a:t>
            </a:r>
          </a:p>
        </p:txBody>
      </p:sp>
      <p:sp>
        <p:nvSpPr>
          <p:cNvPr id="5" name="文本框 4"/>
          <p:cNvSpPr txBox="1"/>
          <p:nvPr/>
        </p:nvSpPr>
        <p:spPr>
          <a:xfrm>
            <a:off x="7894320" y="1451094"/>
            <a:ext cx="1574470" cy="646331"/>
          </a:xfrm>
          <a:prstGeom prst="rect">
            <a:avLst/>
          </a:prstGeom>
          <a:noFill/>
        </p:spPr>
        <p:txBody>
          <a:bodyPr wrap="none" rtlCol="0">
            <a:spAutoFit/>
          </a:bodyPr>
          <a:lstStyle/>
          <a:p>
            <a:r>
              <a:rPr lang="zh-CN" altLang="en-US" sz="3600" b="1" dirty="0">
                <a:solidFill>
                  <a:srgbClr val="002060"/>
                </a:solidFill>
              </a:rPr>
              <a:t>老人端</a:t>
            </a:r>
          </a:p>
        </p:txBody>
      </p:sp>
      <p:pic>
        <p:nvPicPr>
          <p:cNvPr id="8" name="图片 7"/>
          <p:cNvPicPr>
            <a:picLocks noChangeAspect="1"/>
          </p:cNvPicPr>
          <p:nvPr/>
        </p:nvPicPr>
        <p:blipFill>
          <a:blip r:embed="rId3"/>
          <a:stretch>
            <a:fillRect/>
          </a:stretch>
        </p:blipFill>
        <p:spPr>
          <a:xfrm>
            <a:off x="1745527" y="2097425"/>
            <a:ext cx="2755353" cy="4490968"/>
          </a:xfrm>
          <a:prstGeom prst="rect">
            <a:avLst/>
          </a:prstGeom>
        </p:spPr>
      </p:pic>
      <p:pic>
        <p:nvPicPr>
          <p:cNvPr id="9" name="图片 8"/>
          <p:cNvPicPr>
            <a:picLocks noChangeAspect="1"/>
          </p:cNvPicPr>
          <p:nvPr/>
        </p:nvPicPr>
        <p:blipFill>
          <a:blip r:embed="rId4"/>
          <a:stretch>
            <a:fillRect/>
          </a:stretch>
        </p:blipFill>
        <p:spPr>
          <a:xfrm>
            <a:off x="7507516" y="2675948"/>
            <a:ext cx="3435527" cy="3333921"/>
          </a:xfrm>
          <a:prstGeom prst="rect">
            <a:avLst/>
          </a:prstGeom>
        </p:spPr>
      </p:pic>
    </p:spTree>
    <p:extLst>
      <p:ext uri="{BB962C8B-B14F-4D97-AF65-F5344CB8AC3E}">
        <p14:creationId xmlns:p14="http://schemas.microsoft.com/office/powerpoint/2010/main" val="3801805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
        <p:nvSpPr>
          <p:cNvPr id="7" name="文本框 6"/>
          <p:cNvSpPr txBox="1"/>
          <p:nvPr/>
        </p:nvSpPr>
        <p:spPr>
          <a:xfrm>
            <a:off x="2056696" y="1350238"/>
            <a:ext cx="100860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文档</a:t>
            </a:r>
          </a:p>
        </p:txBody>
      </p:sp>
      <p:pic>
        <p:nvPicPr>
          <p:cNvPr id="5" name="图片 4"/>
          <p:cNvPicPr>
            <a:picLocks noChangeAspect="1"/>
          </p:cNvPicPr>
          <p:nvPr/>
        </p:nvPicPr>
        <p:blipFill>
          <a:blip r:embed="rId3"/>
          <a:stretch>
            <a:fillRect/>
          </a:stretch>
        </p:blipFill>
        <p:spPr>
          <a:xfrm>
            <a:off x="3312160" y="2016293"/>
            <a:ext cx="6204138" cy="4322467"/>
          </a:xfrm>
          <a:prstGeom prst="rect">
            <a:avLst/>
          </a:prstGeom>
        </p:spPr>
      </p:pic>
      <p:pic>
        <p:nvPicPr>
          <p:cNvPr id="6" name="图片 5"/>
          <p:cNvPicPr>
            <a:picLocks noChangeAspect="1"/>
          </p:cNvPicPr>
          <p:nvPr/>
        </p:nvPicPr>
        <p:blipFill>
          <a:blip r:embed="rId4"/>
          <a:stretch>
            <a:fillRect/>
          </a:stretch>
        </p:blipFill>
        <p:spPr>
          <a:xfrm>
            <a:off x="1078686" y="1466064"/>
            <a:ext cx="10158274" cy="5303663"/>
          </a:xfrm>
          <a:prstGeom prst="rect">
            <a:avLst/>
          </a:prstGeom>
        </p:spPr>
      </p:pic>
      <p:pic>
        <p:nvPicPr>
          <p:cNvPr id="8" name="图片 7"/>
          <p:cNvPicPr>
            <a:picLocks noChangeAspect="1"/>
          </p:cNvPicPr>
          <p:nvPr/>
        </p:nvPicPr>
        <p:blipFill>
          <a:blip r:embed="rId5"/>
          <a:stretch>
            <a:fillRect/>
          </a:stretch>
        </p:blipFill>
        <p:spPr>
          <a:xfrm>
            <a:off x="2077846" y="1577629"/>
            <a:ext cx="8672766" cy="5080531"/>
          </a:xfrm>
          <a:prstGeom prst="rect">
            <a:avLst/>
          </a:prstGeom>
        </p:spPr>
      </p:pic>
    </p:spTree>
    <p:extLst>
      <p:ext uri="{BB962C8B-B14F-4D97-AF65-F5344CB8AC3E}">
        <p14:creationId xmlns:p14="http://schemas.microsoft.com/office/powerpoint/2010/main" val="314740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74708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1</a:t>
            </a:r>
            <a:r>
              <a:rPr lang="zh-CN" altLang="en-US" sz="3200" b="1" dirty="0">
                <a:solidFill>
                  <a:srgbClr val="3975B2"/>
                </a:solidFill>
                <a:latin typeface="幼圆" panose="02010509060101010101" pitchFamily="49" charset="-122"/>
                <a:ea typeface="幼圆" panose="02010509060101010101" pitchFamily="49" charset="-122"/>
              </a:rPr>
              <a:t>）易用性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1803521" y="2259022"/>
            <a:ext cx="7368803" cy="3693319"/>
          </a:xfrm>
          <a:prstGeom prst="rect">
            <a:avLst/>
          </a:prstGeom>
          <a:noFill/>
        </p:spPr>
        <p:txBody>
          <a:bodyPr wrap="square" rtlCol="0">
            <a:spAutoFit/>
          </a:bodyPr>
          <a:lstStyle/>
          <a:p>
            <a:pPr marL="342900" lvl="0" indent="-342900">
              <a:buFont typeface="Arial" panose="020B0604020202020204" pitchFamily="34" charset="0"/>
              <a:buChar char="•"/>
            </a:pPr>
            <a:r>
              <a:rPr lang="zh-CN" altLang="zh-CN" sz="2400" dirty="0">
                <a:latin typeface="+mn-ea"/>
              </a:rPr>
              <a:t>对于老年人来说，他们普遍随着年龄的增大而对复杂操作、复杂流程的适应性逐渐变差，同时视力的下降也造成了他们对内容过多页面的使用压力。所以老年人具有更适应</a:t>
            </a:r>
            <a:r>
              <a:rPr lang="zh-CN" altLang="zh-CN" sz="2400" b="1" dirty="0">
                <a:solidFill>
                  <a:srgbClr val="C00000"/>
                </a:solidFill>
                <a:latin typeface="+mn-ea"/>
              </a:rPr>
              <a:t>简单流程</a:t>
            </a:r>
            <a:r>
              <a:rPr lang="zh-CN" altLang="zh-CN" sz="2400" dirty="0">
                <a:latin typeface="+mn-ea"/>
              </a:rPr>
              <a:t>、</a:t>
            </a:r>
            <a:r>
              <a:rPr lang="zh-CN" altLang="zh-CN" sz="2400" b="1" dirty="0">
                <a:solidFill>
                  <a:srgbClr val="C00000"/>
                </a:solidFill>
                <a:latin typeface="+mn-ea"/>
              </a:rPr>
              <a:t>清晰</a:t>
            </a:r>
            <a:r>
              <a:rPr lang="en-US" altLang="zh-CN" sz="2400" b="1" dirty="0">
                <a:solidFill>
                  <a:srgbClr val="C00000"/>
                </a:solidFill>
                <a:latin typeface="+mn-ea"/>
              </a:rPr>
              <a:t>UI</a:t>
            </a:r>
            <a:r>
              <a:rPr lang="zh-CN" altLang="zh-CN" sz="2400" dirty="0">
                <a:latin typeface="+mn-ea"/>
              </a:rPr>
              <a:t>、</a:t>
            </a:r>
            <a:r>
              <a:rPr lang="zh-CN" altLang="zh-CN" sz="2400" b="1" dirty="0">
                <a:solidFill>
                  <a:srgbClr val="C00000"/>
                </a:solidFill>
                <a:latin typeface="+mn-ea"/>
              </a:rPr>
              <a:t>少量而重要功能</a:t>
            </a:r>
            <a:r>
              <a:rPr lang="zh-CN" altLang="zh-CN" sz="2400" dirty="0">
                <a:latin typeface="+mn-ea"/>
              </a:rPr>
              <a:t>的特点。</a:t>
            </a:r>
          </a:p>
          <a:p>
            <a:pPr marL="342900" lvl="0" indent="-342900">
              <a:buFont typeface="Arial" panose="020B0604020202020204" pitchFamily="34" charset="0"/>
              <a:buChar char="•"/>
            </a:pPr>
            <a:r>
              <a:rPr lang="zh-CN" altLang="zh-CN" sz="2400" dirty="0">
                <a:latin typeface="+mn-ea"/>
              </a:rPr>
              <a:t>对于他们的子女来说，操作的相对复杂和界面相对大的容量不会对他们造成太大的使用障碍；所以子女端的</a:t>
            </a:r>
            <a:r>
              <a:rPr lang="en-US" altLang="zh-CN" sz="2400" dirty="0">
                <a:latin typeface="+mn-ea"/>
              </a:rPr>
              <a:t>app</a:t>
            </a:r>
            <a:r>
              <a:rPr lang="zh-CN" altLang="zh-CN" sz="2400" dirty="0">
                <a:latin typeface="+mn-ea"/>
              </a:rPr>
              <a:t>更应该侧重考虑</a:t>
            </a:r>
            <a:r>
              <a:rPr lang="zh-CN" altLang="zh-CN" sz="2400" b="1" dirty="0">
                <a:solidFill>
                  <a:srgbClr val="C00000"/>
                </a:solidFill>
                <a:latin typeface="+mn-ea"/>
              </a:rPr>
              <a:t>目前互联网时代下普遍的用户特征</a:t>
            </a:r>
            <a:r>
              <a:rPr lang="zh-CN" altLang="zh-CN" sz="2400" dirty="0">
                <a:latin typeface="+mn-ea"/>
              </a:rPr>
              <a:t>，</a:t>
            </a:r>
            <a:r>
              <a:rPr lang="en-US" altLang="zh-CN" sz="2400" dirty="0">
                <a:latin typeface="+mn-ea"/>
              </a:rPr>
              <a:t>app</a:t>
            </a:r>
            <a:r>
              <a:rPr lang="zh-CN" altLang="zh-CN" sz="2400" dirty="0">
                <a:latin typeface="+mn-ea"/>
              </a:rPr>
              <a:t>设计更符合他们的日常使用习惯。</a:t>
            </a:r>
          </a:p>
          <a:p>
            <a:endParaRPr lang="en-US" altLang="zh-CN" dirty="0"/>
          </a:p>
        </p:txBody>
      </p:sp>
      <p:sp>
        <p:nvSpPr>
          <p:cNvPr id="5" name="文本框 4"/>
          <p:cNvSpPr txBox="1"/>
          <p:nvPr/>
        </p:nvSpPr>
        <p:spPr>
          <a:xfrm>
            <a:off x="1240607" y="1385991"/>
            <a:ext cx="8494633" cy="461665"/>
          </a:xfrm>
          <a:prstGeom prst="rect">
            <a:avLst/>
          </a:prstGeom>
          <a:noFill/>
        </p:spPr>
        <p:txBody>
          <a:bodyPr wrap="none" rtlCol="0">
            <a:spAutoFit/>
          </a:bodyPr>
          <a:lstStyle/>
          <a:p>
            <a:r>
              <a:rPr lang="zh-CN" altLang="zh-CN" sz="2400" b="1" dirty="0">
                <a:solidFill>
                  <a:srgbClr val="7030A0"/>
                </a:solidFill>
              </a:rPr>
              <a:t>本产品的最终用户主要包括两类人群：老年人和他们的子女。</a:t>
            </a:r>
          </a:p>
        </p:txBody>
      </p:sp>
    </p:spTree>
    <p:extLst>
      <p:ext uri="{BB962C8B-B14F-4D97-AF65-F5344CB8AC3E}">
        <p14:creationId xmlns:p14="http://schemas.microsoft.com/office/powerpoint/2010/main" val="286896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
        <p:nvSpPr>
          <p:cNvPr id="7" name="文本框 6"/>
          <p:cNvSpPr txBox="1"/>
          <p:nvPr/>
        </p:nvSpPr>
        <p:spPr>
          <a:xfrm>
            <a:off x="2056696" y="1350238"/>
            <a:ext cx="100860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感悟</a:t>
            </a:r>
          </a:p>
        </p:txBody>
      </p:sp>
      <p:sp>
        <p:nvSpPr>
          <p:cNvPr id="5" name="文本框 4"/>
          <p:cNvSpPr txBox="1"/>
          <p:nvPr/>
        </p:nvSpPr>
        <p:spPr>
          <a:xfrm>
            <a:off x="1940560" y="2580640"/>
            <a:ext cx="6340197" cy="2677656"/>
          </a:xfrm>
          <a:prstGeom prst="rect">
            <a:avLst/>
          </a:prstGeom>
          <a:noFill/>
        </p:spPr>
        <p:txBody>
          <a:bodyPr wrap="none" rtlCol="0">
            <a:spAutoFit/>
          </a:bodyPr>
          <a:lstStyle/>
          <a:p>
            <a:r>
              <a:rPr lang="zh-CN" altLang="en-US" sz="2400" dirty="0"/>
              <a:t>软件工程不仅仅是敲代码！</a:t>
            </a:r>
            <a:endParaRPr lang="en-US" altLang="zh-CN" sz="2400" dirty="0"/>
          </a:p>
          <a:p>
            <a:endParaRPr lang="en-US" altLang="zh-CN" sz="2400" dirty="0"/>
          </a:p>
          <a:p>
            <a:r>
              <a:rPr lang="zh-CN" altLang="en-US" sz="2400" dirty="0"/>
              <a:t>不要轻信</a:t>
            </a:r>
            <a:r>
              <a:rPr lang="en-US" altLang="zh-CN" sz="2400" dirty="0"/>
              <a:t>API</a:t>
            </a:r>
            <a:r>
              <a:rPr lang="zh-CN" altLang="en-US" sz="2400" dirty="0"/>
              <a:t>！</a:t>
            </a:r>
            <a:endParaRPr lang="en-US" altLang="zh-CN" sz="2400" dirty="0"/>
          </a:p>
          <a:p>
            <a:endParaRPr lang="en-US" altLang="zh-CN" sz="2400" dirty="0"/>
          </a:p>
          <a:p>
            <a:r>
              <a:rPr lang="zh-CN" altLang="en-US" sz="2400" dirty="0"/>
              <a:t>团队协作！</a:t>
            </a:r>
            <a:endParaRPr lang="en-US" altLang="zh-CN" sz="2400" dirty="0"/>
          </a:p>
          <a:p>
            <a:endParaRPr lang="en-US" altLang="zh-CN" sz="2400" dirty="0"/>
          </a:p>
          <a:p>
            <a:r>
              <a:rPr lang="zh-CN" altLang="en-US" sz="2400" dirty="0"/>
              <a:t>利用好工具，便于协作，编码过程也会简化。</a:t>
            </a:r>
          </a:p>
        </p:txBody>
      </p:sp>
    </p:spTree>
    <p:extLst>
      <p:ext uri="{BB962C8B-B14F-4D97-AF65-F5344CB8AC3E}">
        <p14:creationId xmlns:p14="http://schemas.microsoft.com/office/powerpoint/2010/main" val="199614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1632178" cy="584775"/>
          </a:xfrm>
          <a:prstGeom prst="rect">
            <a:avLst/>
          </a:prstGeom>
          <a:noFill/>
        </p:spPr>
        <p:txBody>
          <a:bodyPr wrap="none" rtlCol="0">
            <a:spAutoFit/>
          </a:bodyPr>
          <a:lstStyle/>
          <a:p>
            <a:r>
              <a:rPr lang="en-US" altLang="zh-CN" sz="3200" b="1" dirty="0">
                <a:solidFill>
                  <a:srgbClr val="3975B2"/>
                </a:solidFill>
                <a:latin typeface="幼圆" panose="02010509060101010101" pitchFamily="49" charset="-122"/>
                <a:ea typeface="幼圆" panose="02010509060101010101" pitchFamily="49" charset="-122"/>
              </a:rPr>
              <a:t>Summary</a:t>
            </a:r>
          </a:p>
        </p:txBody>
      </p:sp>
      <p:sp>
        <p:nvSpPr>
          <p:cNvPr id="7" name="文本框 6"/>
          <p:cNvSpPr txBox="1"/>
          <p:nvPr/>
        </p:nvSpPr>
        <p:spPr>
          <a:xfrm>
            <a:off x="2056696" y="1350238"/>
            <a:ext cx="1008609"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感谢</a:t>
            </a:r>
          </a:p>
        </p:txBody>
      </p:sp>
      <p:sp>
        <p:nvSpPr>
          <p:cNvPr id="5" name="文本框 4"/>
          <p:cNvSpPr txBox="1"/>
          <p:nvPr/>
        </p:nvSpPr>
        <p:spPr>
          <a:xfrm>
            <a:off x="2623208" y="2725019"/>
            <a:ext cx="4698722" cy="1200329"/>
          </a:xfrm>
          <a:prstGeom prst="rect">
            <a:avLst/>
          </a:prstGeom>
          <a:noFill/>
        </p:spPr>
        <p:txBody>
          <a:bodyPr wrap="none" rtlCol="0">
            <a:spAutoFit/>
          </a:bodyPr>
          <a:lstStyle/>
          <a:p>
            <a:r>
              <a:rPr lang="zh-CN" altLang="en-US" sz="2400" dirty="0">
                <a:latin typeface="华文宋体" panose="02010600040101010101" pitchFamily="2" charset="-122"/>
                <a:ea typeface="华文宋体" panose="02010600040101010101" pitchFamily="2" charset="-122"/>
              </a:rPr>
              <a:t>感谢老师的指导，各种回答问题</a:t>
            </a:r>
            <a:r>
              <a:rPr lang="en-US" altLang="zh-CN" sz="2400" dirty="0">
                <a:latin typeface="华文宋体" panose="02010600040101010101" pitchFamily="2" charset="-122"/>
                <a:ea typeface="华文宋体" panose="02010600040101010101" pitchFamily="2" charset="-122"/>
              </a:rPr>
              <a:t>~</a:t>
            </a:r>
          </a:p>
          <a:p>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感谢各个组员的努力</a:t>
            </a:r>
            <a:r>
              <a:rPr lang="en-US" altLang="zh-CN" sz="2400" dirty="0">
                <a:latin typeface="华文宋体" panose="02010600040101010101" pitchFamily="2" charset="-122"/>
                <a:ea typeface="华文宋体" panose="02010600040101010101" pitchFamily="2" charset="-122"/>
              </a:rPr>
              <a:t>!!!</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851762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429"/>
          <a:stretch>
            <a:fillRect/>
          </a:stretch>
        </p:blipFill>
        <p:spPr>
          <a:xfrm>
            <a:off x="315988" y="274023"/>
            <a:ext cx="924619" cy="816428"/>
          </a:xfrm>
          <a:prstGeom prst="rect">
            <a:avLst/>
          </a:prstGeom>
        </p:spPr>
      </p:pic>
      <p:sp>
        <p:nvSpPr>
          <p:cNvPr id="3" name="文本框 2"/>
          <p:cNvSpPr txBox="1"/>
          <p:nvPr/>
        </p:nvSpPr>
        <p:spPr>
          <a:xfrm>
            <a:off x="1240607" y="389850"/>
            <a:ext cx="5747086" cy="584775"/>
          </a:xfrm>
          <a:prstGeom prst="rect">
            <a:avLst/>
          </a:prstGeom>
          <a:noFill/>
        </p:spPr>
        <p:txBody>
          <a:bodyPr wrap="none" rtlCol="0">
            <a:spAutoFit/>
          </a:bodyPr>
          <a:lstStyle/>
          <a:p>
            <a:r>
              <a:rPr lang="zh-CN" altLang="en-US" sz="3200" b="1" dirty="0">
                <a:solidFill>
                  <a:srgbClr val="3975B2"/>
                </a:solidFill>
                <a:latin typeface="幼圆" panose="02010509060101010101" pitchFamily="49" charset="-122"/>
                <a:ea typeface="幼圆" panose="02010509060101010101" pitchFamily="49" charset="-122"/>
              </a:rPr>
              <a:t>非功能性需求</a:t>
            </a:r>
            <a:r>
              <a:rPr lang="en-US" altLang="zh-CN" sz="3200" b="1" dirty="0">
                <a:solidFill>
                  <a:srgbClr val="3975B2"/>
                </a:solidFill>
                <a:latin typeface="幼圆" panose="02010509060101010101" pitchFamily="49" charset="-122"/>
                <a:ea typeface="幼圆" panose="02010509060101010101" pitchFamily="49" charset="-122"/>
              </a:rPr>
              <a:t>——</a:t>
            </a:r>
            <a:r>
              <a:rPr lang="zh-CN" altLang="en-US" sz="3200" b="1" dirty="0">
                <a:solidFill>
                  <a:srgbClr val="3975B2"/>
                </a:solidFill>
                <a:latin typeface="幼圆" panose="02010509060101010101" pitchFamily="49" charset="-122"/>
                <a:ea typeface="幼圆" panose="02010509060101010101" pitchFamily="49" charset="-122"/>
              </a:rPr>
              <a:t>（</a:t>
            </a:r>
            <a:r>
              <a:rPr lang="en-US" altLang="zh-CN" sz="3200" b="1" dirty="0">
                <a:solidFill>
                  <a:srgbClr val="3975B2"/>
                </a:solidFill>
                <a:latin typeface="幼圆" panose="02010509060101010101" pitchFamily="49" charset="-122"/>
                <a:ea typeface="幼圆" panose="02010509060101010101" pitchFamily="49" charset="-122"/>
              </a:rPr>
              <a:t>2</a:t>
            </a:r>
            <a:r>
              <a:rPr lang="zh-CN" altLang="en-US" sz="3200" b="1" dirty="0">
                <a:solidFill>
                  <a:srgbClr val="3975B2"/>
                </a:solidFill>
                <a:latin typeface="幼圆" panose="02010509060101010101" pitchFamily="49" charset="-122"/>
                <a:ea typeface="幼圆" panose="02010509060101010101" pitchFamily="49" charset="-122"/>
              </a:rPr>
              <a:t>）安全性</a:t>
            </a:r>
            <a:endParaRPr lang="en-US" altLang="zh-CN" sz="3200" b="1" dirty="0">
              <a:solidFill>
                <a:srgbClr val="3975B2"/>
              </a:solidFill>
              <a:latin typeface="幼圆" panose="02010509060101010101" pitchFamily="49" charset="-122"/>
              <a:ea typeface="幼圆" panose="02010509060101010101" pitchFamily="49" charset="-122"/>
            </a:endParaRPr>
          </a:p>
        </p:txBody>
      </p:sp>
      <p:sp>
        <p:nvSpPr>
          <p:cNvPr id="2" name="文本框 1"/>
          <p:cNvSpPr txBox="1"/>
          <p:nvPr/>
        </p:nvSpPr>
        <p:spPr>
          <a:xfrm>
            <a:off x="2663007" y="1930400"/>
            <a:ext cx="5570756" cy="1499321"/>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zh-CN" altLang="en-US" sz="3200" b="1" dirty="0">
                <a:solidFill>
                  <a:srgbClr val="3975B2"/>
                </a:solidFill>
                <a:latin typeface="华文楷体" panose="02010600040101010101" pitchFamily="2" charset="-122"/>
                <a:ea typeface="华文楷体" panose="02010600040101010101" pitchFamily="2" charset="-122"/>
              </a:rPr>
              <a:t>数据传输过程安全性的保证</a:t>
            </a:r>
            <a:endParaRPr lang="en-US" altLang="zh-CN" sz="3200" b="1" dirty="0">
              <a:solidFill>
                <a:srgbClr val="3975B2"/>
              </a:solidFill>
              <a:latin typeface="华文楷体" panose="02010600040101010101" pitchFamily="2" charset="-122"/>
              <a:ea typeface="华文楷体" panose="02010600040101010101" pitchFamily="2" charset="-122"/>
            </a:endParaRPr>
          </a:p>
          <a:p>
            <a:pPr marL="457200" indent="-457200">
              <a:lnSpc>
                <a:spcPct val="150000"/>
              </a:lnSpc>
              <a:buFont typeface="Arial" panose="020B0604020202020204" pitchFamily="34" charset="0"/>
              <a:buChar char="•"/>
            </a:pPr>
            <a:r>
              <a:rPr lang="zh-CN" altLang="en-US" sz="3200" b="1" dirty="0">
                <a:solidFill>
                  <a:srgbClr val="3975B2"/>
                </a:solidFill>
                <a:latin typeface="华文楷体" panose="02010600040101010101" pitchFamily="2" charset="-122"/>
                <a:ea typeface="华文楷体" panose="02010600040101010101" pitchFamily="2" charset="-122"/>
              </a:rPr>
              <a:t>用户权限的需求</a:t>
            </a:r>
            <a:endParaRPr lang="en-US" altLang="zh-CN" sz="3200" b="1" dirty="0">
              <a:solidFill>
                <a:srgbClr val="3975B2"/>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0766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2736</TotalTime>
  <Words>1862</Words>
  <Application>Microsoft Office PowerPoint</Application>
  <PresentationFormat>宽屏</PresentationFormat>
  <Paragraphs>351</Paragraphs>
  <Slides>81</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81</vt:i4>
      </vt:variant>
    </vt:vector>
  </HeadingPairs>
  <TitlesOfParts>
    <vt:vector size="95" baseType="lpstr">
      <vt:lpstr>等线</vt:lpstr>
      <vt:lpstr>仿宋</vt:lpstr>
      <vt:lpstr>华文行楷</vt:lpstr>
      <vt:lpstr>华文楷体</vt:lpstr>
      <vt:lpstr>华文宋体</vt:lpstr>
      <vt:lpstr>华文新魏</vt:lpstr>
      <vt:lpstr>楷体</vt:lpstr>
      <vt:lpstr>宋体</vt:lpstr>
      <vt:lpstr>幼圆</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hfds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张天津</dc:creator>
  <cp:lastModifiedBy>史彤</cp:lastModifiedBy>
  <cp:revision>166</cp:revision>
  <dcterms:created xsi:type="dcterms:W3CDTF">2016-05-12T04:54:00Z</dcterms:created>
  <dcterms:modified xsi:type="dcterms:W3CDTF">2017-06-15T00:55:54Z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